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8" r:id="rId6"/>
    <p:sldId id="260" r:id="rId7"/>
    <p:sldId id="262" r:id="rId8"/>
    <p:sldId id="269" r:id="rId9"/>
    <p:sldId id="282" r:id="rId10"/>
    <p:sldId id="312" r:id="rId11"/>
    <p:sldId id="271" r:id="rId12"/>
    <p:sldId id="288" r:id="rId13"/>
    <p:sldId id="313" r:id="rId14"/>
    <p:sldId id="289" r:id="rId15"/>
    <p:sldId id="290" r:id="rId16"/>
    <p:sldId id="291" r:id="rId17"/>
    <p:sldId id="292" r:id="rId18"/>
    <p:sldId id="297" r:id="rId19"/>
    <p:sldId id="293" r:id="rId20"/>
    <p:sldId id="294" r:id="rId21"/>
    <p:sldId id="314" r:id="rId22"/>
    <p:sldId id="315" r:id="rId23"/>
    <p:sldId id="316" r:id="rId24"/>
    <p:sldId id="311" r:id="rId25"/>
    <p:sldId id="295" r:id="rId26"/>
    <p:sldId id="296" r:id="rId27"/>
    <p:sldId id="283" r:id="rId28"/>
    <p:sldId id="284" r:id="rId29"/>
    <p:sldId id="267" r:id="rId30"/>
    <p:sldId id="266" r:id="rId31"/>
  </p:sldIdLst>
  <p:sldSz cx="12192000" cy="6858000"/>
  <p:notesSz cx="6858000" cy="93138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350" y="84"/>
      </p:cViewPr>
      <p:guideLst/>
    </p:cSldViewPr>
  </p:slideViewPr>
  <p:outlineViewPr>
    <p:cViewPr>
      <p:scale>
        <a:sx n="33" d="100"/>
        <a:sy n="33" d="100"/>
      </p:scale>
      <p:origin x="0" y="-206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D64CF-93DF-4A0B-AE03-5FBACD0A20C0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034D-6572-4A4B-BB0E-B6DDA6DD69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8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987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Plan to </a:t>
            </a:r>
            <a:r>
              <a:rPr lang="nb-NO" dirty="0" err="1"/>
              <a:t>develop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battery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a software </a:t>
            </a:r>
            <a:r>
              <a:rPr lang="nb-NO" dirty="0" err="1"/>
              <a:t>tool</a:t>
            </a:r>
            <a:r>
              <a:rPr lang="nb-NO" dirty="0"/>
              <a:t>.</a:t>
            </a:r>
          </a:p>
          <a:p>
            <a:r>
              <a:rPr lang="nb-NO" dirty="0" err="1"/>
              <a:t>Examples</a:t>
            </a:r>
            <a:r>
              <a:rPr lang="nb-NO" dirty="0"/>
              <a:t>: </a:t>
            </a:r>
            <a:r>
              <a:rPr lang="nb-NO" dirty="0" err="1"/>
              <a:t>Build</a:t>
            </a:r>
            <a:r>
              <a:rPr lang="nb-NO" dirty="0"/>
              <a:t> an </a:t>
            </a:r>
            <a:r>
              <a:rPr lang="nb-NO" dirty="0" err="1"/>
              <a:t>overview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.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organized</a:t>
            </a:r>
            <a:r>
              <a:rPr lang="nb-NO" dirty="0"/>
              <a:t> </a:t>
            </a:r>
            <a:r>
              <a:rPr lang="nb-NO" dirty="0" err="1"/>
              <a:t>tematically</a:t>
            </a:r>
            <a:r>
              <a:rPr lang="nb-NO" dirty="0"/>
              <a:t> like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specialty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.</a:t>
            </a:r>
          </a:p>
          <a:p>
            <a:r>
              <a:rPr lang="nb-NO" dirty="0" err="1"/>
              <a:t>Roundtable</a:t>
            </a:r>
            <a:r>
              <a:rPr lang="nb-NO" dirty="0"/>
              <a:t> </a:t>
            </a:r>
            <a:r>
              <a:rPr lang="nb-NO" dirty="0" err="1"/>
              <a:t>asking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questions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73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to Steve, John and Brett for </a:t>
            </a:r>
            <a:r>
              <a:rPr lang="nb-NO" dirty="0" err="1"/>
              <a:t>running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webinar</a:t>
            </a:r>
            <a:r>
              <a:rPr lang="nb-NO" dirty="0"/>
              <a:t>.</a:t>
            </a:r>
          </a:p>
          <a:p>
            <a:r>
              <a:rPr lang="nb-NO" dirty="0" err="1"/>
              <a:t>Ideas</a:t>
            </a:r>
            <a:r>
              <a:rPr lang="nb-NO" dirty="0"/>
              <a:t> or </a:t>
            </a:r>
            <a:r>
              <a:rPr lang="nb-NO" dirty="0" err="1"/>
              <a:t>suggestions</a:t>
            </a:r>
            <a:r>
              <a:rPr lang="nb-NO" dirty="0"/>
              <a:t>? </a:t>
            </a:r>
            <a:r>
              <a:rPr lang="nb-NO" dirty="0" err="1"/>
              <a:t>Would</a:t>
            </a:r>
            <a:r>
              <a:rPr lang="nb-NO" dirty="0"/>
              <a:t> like to </a:t>
            </a:r>
            <a:r>
              <a:rPr lang="nb-NO" dirty="0" err="1"/>
              <a:t>contribute</a:t>
            </a:r>
            <a:r>
              <a:rPr lang="nb-NO" dirty="0"/>
              <a:t>? E-mail </a:t>
            </a:r>
            <a:r>
              <a:rPr lang="nb-NO" dirty="0" err="1"/>
              <a:t>us</a:t>
            </a:r>
            <a:r>
              <a:rPr lang="nb-NO" dirty="0"/>
              <a:t> or </a:t>
            </a:r>
            <a:r>
              <a:rPr lang="nb-NO" dirty="0" err="1"/>
              <a:t>let’s</a:t>
            </a:r>
            <a:r>
              <a:rPr lang="nb-NO" dirty="0"/>
              <a:t> talk during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anual</a:t>
            </a:r>
            <a:r>
              <a:rPr lang="nb-NO" dirty="0"/>
              <a:t> </a:t>
            </a:r>
            <a:r>
              <a:rPr lang="nb-NO" dirty="0" err="1"/>
              <a:t>meting</a:t>
            </a:r>
            <a:r>
              <a:rPr lang="nb-NO" dirty="0"/>
              <a:t>.</a:t>
            </a:r>
          </a:p>
          <a:p>
            <a:r>
              <a:rPr lang="nb-NO" dirty="0"/>
              <a:t>Hand back to Brett Burk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15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applied</a:t>
            </a:r>
            <a:r>
              <a:rPr lang="nb-NO" dirty="0"/>
              <a:t> Risk Management </a:t>
            </a:r>
            <a:r>
              <a:rPr lang="nb-NO" dirty="0" err="1"/>
              <a:t>Specialty</a:t>
            </a:r>
            <a:r>
              <a:rPr lang="nb-NO" dirty="0"/>
              <a:t> Group </a:t>
            </a:r>
            <a:r>
              <a:rPr lang="nb-NO" dirty="0" err="1"/>
              <a:t>seeks</a:t>
            </a:r>
            <a:r>
              <a:rPr lang="nb-NO" dirty="0"/>
              <a:t> to </a:t>
            </a:r>
            <a:r>
              <a:rPr lang="en-US" sz="1200" dirty="0"/>
              <a:t>make the expertise of the SRA community more accessible and usable to real-world practitioners.</a:t>
            </a:r>
          </a:p>
          <a:p>
            <a:r>
              <a:rPr lang="en-US" sz="1200" dirty="0"/>
              <a:t>This is relevant for all SRA members</a:t>
            </a:r>
          </a:p>
          <a:p>
            <a:r>
              <a:rPr lang="en-US" sz="1200" dirty="0"/>
              <a:t>Since no matter what kind of research we are working on, in the end it is related to application.</a:t>
            </a:r>
          </a:p>
          <a:p>
            <a:r>
              <a:rPr lang="en-US" sz="1200" dirty="0"/>
              <a:t>Therefore Applied Risk Management is relevant for all of us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22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Contribute</a:t>
            </a:r>
            <a:r>
              <a:rPr lang="nb-NO" dirty="0"/>
              <a:t> to bridge </a:t>
            </a:r>
            <a:r>
              <a:rPr lang="nb-NO" dirty="0" err="1"/>
              <a:t>the</a:t>
            </a:r>
            <a:r>
              <a:rPr lang="nb-NO" dirty="0"/>
              <a:t> gap </a:t>
            </a:r>
            <a:r>
              <a:rPr lang="nb-NO" b="1" dirty="0" err="1"/>
              <a:t>externally</a:t>
            </a:r>
            <a:r>
              <a:rPr lang="nb-NO" dirty="0"/>
              <a:t> from SRA to </a:t>
            </a:r>
            <a:r>
              <a:rPr lang="nb-NO" dirty="0" err="1"/>
              <a:t>the</a:t>
            </a:r>
            <a:r>
              <a:rPr lang="nb-NO" dirty="0"/>
              <a:t> rest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world</a:t>
            </a:r>
            <a:endParaRPr lang="nb-NO" dirty="0"/>
          </a:p>
          <a:p>
            <a:r>
              <a:rPr lang="nb-NO" dirty="0"/>
              <a:t>Assist to </a:t>
            </a:r>
            <a:r>
              <a:rPr lang="nb-NO" dirty="0" err="1"/>
              <a:t>give</a:t>
            </a:r>
            <a:r>
              <a:rPr lang="nb-NO" dirty="0"/>
              <a:t> SRA a </a:t>
            </a:r>
            <a:r>
              <a:rPr lang="nb-NO" dirty="0" err="1"/>
              <a:t>key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</a:t>
            </a:r>
            <a:r>
              <a:rPr lang="nb-NO" dirty="0" err="1"/>
              <a:t>towards</a:t>
            </a:r>
            <a:r>
              <a:rPr lang="nb-NO" dirty="0"/>
              <a:t> </a:t>
            </a:r>
            <a:r>
              <a:rPr lang="nb-NO" dirty="0" err="1"/>
              <a:t>practitioners</a:t>
            </a:r>
            <a:endParaRPr lang="nb-NO" dirty="0"/>
          </a:p>
          <a:p>
            <a:r>
              <a:rPr lang="nb-NO" dirty="0" err="1"/>
              <a:t>Encourage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issues</a:t>
            </a:r>
            <a:endParaRPr lang="nb-NO" dirty="0"/>
          </a:p>
          <a:p>
            <a:r>
              <a:rPr lang="nb-NO" dirty="0" err="1"/>
              <a:t>Promote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risk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field</a:t>
            </a:r>
            <a:r>
              <a:rPr lang="nb-NO" dirty="0"/>
              <a:t> as en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subject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51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97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55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2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91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778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034D-6572-4A4B-BB0E-B6DDA6DD6981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62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275C2E-A882-44E3-BD33-376A38DE6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9A70F5D-67AA-4E74-BA00-14AA638DC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E6F2DD-0DE9-47D6-9C2D-733600B3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91BDC4-7388-458E-910E-F518D0A9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4CA026-7969-44E2-9D28-506817C8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40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4DB968-A665-417E-8EE8-6676130B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A345D06-6763-45B3-82C6-FB8C1429A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45C6BA-22E5-4AF2-9AA5-73571E17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20BBA1-39EF-44BB-8547-D25142C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E59FC6-3342-4609-9FFD-3FE986D2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82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AEE3793-8477-4BC4-8D20-9BAD3E38E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E345768-92D0-415A-8C68-78B706FD7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D620CC-9818-44F7-A17E-C8112BA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74BF2B-6E3E-436D-A1EB-67613174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2C16CB-4619-4DE3-A6F1-CA403FD8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81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F541F3-753F-43AC-8E9D-B3747FDCBD47}"/>
              </a:ext>
            </a:extLst>
          </p:cNvPr>
          <p:cNvSpPr/>
          <p:nvPr userDrawn="1"/>
        </p:nvSpPr>
        <p:spPr>
          <a:xfrm>
            <a:off x="0" y="6592186"/>
            <a:ext cx="3646170" cy="2642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" bIns="9144" rtlCol="0" anchor="ctr"/>
          <a:lstStyle/>
          <a:p>
            <a:pPr algn="ctr"/>
            <a:r>
              <a:rPr lang="en-US" sz="1400" dirty="0"/>
              <a:t>Analytic Support for Practical Risk Management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F31BB8-EC65-4716-9269-55ACC8857330}"/>
              </a:ext>
            </a:extLst>
          </p:cNvPr>
          <p:cNvSpPr txBox="1">
            <a:spLocks/>
          </p:cNvSpPr>
          <p:nvPr userDrawn="1"/>
        </p:nvSpPr>
        <p:spPr>
          <a:xfrm>
            <a:off x="11574483" y="6510119"/>
            <a:ext cx="617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3C33ED-B9C2-4B86-B26E-C885EF3684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8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7C5154-57B0-49BC-AF8B-2DB1D276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595596-DF4C-49AF-A8B2-03A75D40F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75E747-4BA8-45AA-BDFC-DBDBA609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283823-994C-4B60-B8D4-2D0B927F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1A3916-CC99-4BC6-902F-E28DA4E4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48E0A-ECB0-45A5-8AD7-DF834ABC92CF}"/>
              </a:ext>
            </a:extLst>
          </p:cNvPr>
          <p:cNvSpPr/>
          <p:nvPr userDrawn="1"/>
        </p:nvSpPr>
        <p:spPr>
          <a:xfrm>
            <a:off x="0" y="6592186"/>
            <a:ext cx="3646170" cy="2642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" bIns="9144" rtlCol="0" anchor="ctr"/>
          <a:lstStyle/>
          <a:p>
            <a:pPr algn="ctr"/>
            <a:r>
              <a:rPr lang="en-US" sz="1400" dirty="0"/>
              <a:t>Analytic Support for Practical Risk Management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C34AF5-FDCA-4566-BCE9-2D26DD6B07F1}"/>
              </a:ext>
            </a:extLst>
          </p:cNvPr>
          <p:cNvSpPr txBox="1">
            <a:spLocks/>
          </p:cNvSpPr>
          <p:nvPr userDrawn="1"/>
        </p:nvSpPr>
        <p:spPr>
          <a:xfrm>
            <a:off x="11574483" y="6510119"/>
            <a:ext cx="617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3C33ED-B9C2-4B86-B26E-C885EF3684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1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3D55E7-92B8-4A72-8F7E-D5346DDB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3520" y="6634716"/>
            <a:ext cx="789727" cy="223284"/>
          </a:xfrm>
          <a:prstGeom prst="rect">
            <a:avLst/>
          </a:prstGeom>
        </p:spPr>
        <p:txBody>
          <a:bodyPr tIns="9144" bIns="9144"/>
          <a:lstStyle>
            <a:lvl1pPr>
              <a:defRPr sz="1050"/>
            </a:lvl1pPr>
          </a:lstStyle>
          <a:p>
            <a:fld id="{19E602D0-70D2-475A-8BEF-3B9E1D99CD1F}" type="datetime1">
              <a:rPr lang="en-US" smtClean="0"/>
              <a:t>9/7/2019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76A01-8A59-4D90-887D-5DB3757DEFA6}"/>
              </a:ext>
            </a:extLst>
          </p:cNvPr>
          <p:cNvSpPr/>
          <p:nvPr userDrawn="1"/>
        </p:nvSpPr>
        <p:spPr>
          <a:xfrm>
            <a:off x="0" y="6592186"/>
            <a:ext cx="3646170" cy="2642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" bIns="9144" rtlCol="0" anchor="ctr"/>
          <a:lstStyle/>
          <a:p>
            <a:pPr algn="ctr"/>
            <a:r>
              <a:rPr lang="en-US" sz="1400" dirty="0"/>
              <a:t>Analytic Support for Practical Risk Management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9F67A7-41D2-407E-A87F-46ABD7E39394}"/>
              </a:ext>
            </a:extLst>
          </p:cNvPr>
          <p:cNvSpPr txBox="1">
            <a:spLocks/>
          </p:cNvSpPr>
          <p:nvPr userDrawn="1"/>
        </p:nvSpPr>
        <p:spPr>
          <a:xfrm>
            <a:off x="11574483" y="6510119"/>
            <a:ext cx="617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3C33ED-B9C2-4B86-B26E-C885EF3684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4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0B8CD5-58FE-4237-96D8-C1DF4347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B816D2-CB65-4C29-BE15-16A1F768D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D4E183-B8CE-4139-8850-6D1F38D4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3118A9-49F9-4BA4-9CD8-B1E46014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97F90E-9386-48AC-B777-2352F0EA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00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FFC222-A645-4906-8E88-36A85758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3F74C5-5FC4-4CE5-AB75-D62FD34B3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03D969-DFA4-443A-B3B8-4B6E0D9E3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4C6405-54BC-4220-8BE8-F53C3859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386F567-DCE3-4CD6-B03A-F46C4DC5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C46875E-5CAC-4D58-A0B4-1510ABA2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80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C773C1-6EAB-4946-909C-6D99DEBF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32DBB3-A38E-4334-939D-421BD11C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8FF9D9-B7B8-4466-8D36-8C952A9DB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2A83FEE-5CDE-46CD-920D-ED2C40202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EF12CCB-3442-4C44-BB04-861ECED12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31B396-68F5-49B6-985C-5C33A4EA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C91180D-AF32-42DD-8988-F6F35790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11F70B8-C31F-44F8-B760-8233BAE9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87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DE0766-2B23-4622-A875-05D8F5A9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99774B-DEC0-4738-81F0-0432A8F4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A82C5-23C1-4382-B089-2C7B2687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AF0389-F4AE-4993-BA40-14C04B2E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139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CAEA700-1498-47A4-81C7-1BBF502F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BD87D2-1EC5-47A3-9B65-C5723729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1787F4E-D285-48D1-B1A4-B9E59A90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66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0E4553-9373-4829-B9E5-3DBC8DED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C96171-D53F-4FFE-8BA2-1DEAB062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E4C17E-8DE7-4731-A56B-86F70EC34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88739B-CBBD-48FF-839A-C1BEEAE2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7D151A-A0A5-42CA-AE47-35148554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CA7A7EB-352C-4DB5-B368-984BE13D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00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878884-4FAD-48B2-9710-E436DA84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A790806-3052-4D15-B895-B8B67633C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1B379E-25A1-4FF2-8359-92B61E15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E6DB16-4ACA-4ED4-9721-A9E71312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875045-28AE-47E3-9998-62914F069834}" type="datetimeFigureOut">
              <a:rPr lang="nb-NO" smtClean="0"/>
              <a:t>07.09.2019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79BEB7-96B9-4FF5-8E14-A2DE43A3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622A44B-63A4-454F-B317-00670DDC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38199-76B7-4F43-A13D-8D4E224F0E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21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0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lathrop@innovativedecisions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a.org/ARMS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rw@protectheritage.com" TargetMode="External"/><Relationship Id="rId3" Type="http://schemas.openxmlformats.org/officeDocument/2006/relationships/hyperlink" Target="mailto:wr@proactima.com" TargetMode="External"/><Relationship Id="rId7" Type="http://schemas.openxmlformats.org/officeDocument/2006/relationships/hyperlink" Target="mailto:ronald.dyer@sheffield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WAckerlund@ene.com" TargetMode="External"/><Relationship Id="rId5" Type="http://schemas.openxmlformats.org/officeDocument/2006/relationships/hyperlink" Target="mailto:plarkin@xplornet.com" TargetMode="External"/><Relationship Id="rId4" Type="http://schemas.openxmlformats.org/officeDocument/2006/relationships/hyperlink" Target="mailto:jlathrop@innovativedecision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20595" y="47662"/>
            <a:ext cx="2826734" cy="44719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/>
              <a:t>Applied Risk Management</a:t>
            </a:r>
            <a:br>
              <a:rPr lang="en-US" sz="1600" dirty="0"/>
            </a:br>
            <a:r>
              <a:rPr lang="en-US" sz="1600" dirty="0"/>
              <a:t>Specialty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148" y="3826343"/>
            <a:ext cx="9529917" cy="81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“Culture of Analysis Quality”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 non-risk-analyst decision makers insist on that analysis quality?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33" y="6078568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SRA Webinar, September 4,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8665" y="5783903"/>
            <a:ext cx="438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Applied Risk Management Specialty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EC330-875B-47EC-A28E-A62AB95F22DA}"/>
              </a:ext>
            </a:extLst>
          </p:cNvPr>
          <p:cNvSpPr txBox="1"/>
          <p:nvPr/>
        </p:nvSpPr>
        <p:spPr>
          <a:xfrm>
            <a:off x="2076792" y="975745"/>
            <a:ext cx="8024120" cy="1136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Improve the Quality of Analyses</a:t>
            </a:r>
          </a:p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Risk Management?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B20D6-F2FE-478C-A4A9-CE4C9A570CE8}"/>
              </a:ext>
            </a:extLst>
          </p:cNvPr>
          <p:cNvSpPr txBox="1"/>
          <p:nvPr/>
        </p:nvSpPr>
        <p:spPr>
          <a:xfrm>
            <a:off x="1041148" y="4908471"/>
            <a:ext cx="8154540" cy="81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do that in a way that gets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“on the ground,”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in an unread, stays-on-shelf “Standard”?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42129-2A35-4937-9D30-1555768DBAD4}"/>
              </a:ext>
            </a:extLst>
          </p:cNvPr>
          <p:cNvSpPr txBox="1"/>
          <p:nvPr/>
        </p:nvSpPr>
        <p:spPr>
          <a:xfrm>
            <a:off x="226335" y="2052932"/>
            <a:ext cx="437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Symbol" panose="05050102010706020507" pitchFamily="18" charset="2"/>
              </a:rPr>
              <a:t>Þ</a:t>
            </a:r>
            <a:r>
              <a:rPr lang="en-US" sz="4000" dirty="0">
                <a:latin typeface="Symbol" panose="05050102010706020507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Three Questions: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B035A-FE19-4A81-A5D9-0F1EDCC18E94}"/>
              </a:ext>
            </a:extLst>
          </p:cNvPr>
          <p:cNvSpPr txBox="1"/>
          <p:nvPr/>
        </p:nvSpPr>
        <p:spPr>
          <a:xfrm>
            <a:off x="1041148" y="2744214"/>
            <a:ext cx="10627974" cy="81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“analysis quality” to cover all we want to cover,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and in terms non-risk-analyst decision makers can appreciate and understand?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157DF-B5BB-4858-83E1-46D907A22E61}"/>
              </a:ext>
            </a:extLst>
          </p:cNvPr>
          <p:cNvSpPr txBox="1"/>
          <p:nvPr/>
        </p:nvSpPr>
        <p:spPr>
          <a:xfrm>
            <a:off x="45271" y="32275"/>
            <a:ext cx="7328336" cy="9875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2454275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Debrief Version</a:t>
            </a:r>
            <a:r>
              <a:rPr lang="en-US" sz="2400" b="1" dirty="0">
                <a:solidFill>
                  <a:srgbClr val="FF0000"/>
                </a:solidFill>
              </a:rPr>
              <a:t>:	- Participant Responses:  Slide 18-20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	- Vote Results:                    Slide 21</a:t>
            </a:r>
          </a:p>
        </p:txBody>
      </p:sp>
    </p:spTree>
    <p:extLst>
      <p:ext uri="{BB962C8B-B14F-4D97-AF65-F5344CB8AC3E}">
        <p14:creationId xmlns:p14="http://schemas.microsoft.com/office/powerpoint/2010/main" val="27399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BD93092-5F59-4394-BA88-2E2357055FB8}"/>
              </a:ext>
            </a:extLst>
          </p:cNvPr>
          <p:cNvSpPr txBox="1"/>
          <p:nvPr/>
        </p:nvSpPr>
        <p:spPr>
          <a:xfrm>
            <a:off x="92216" y="1460223"/>
            <a:ext cx="11948143" cy="4899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lnSpc>
                <a:spcPct val="108000"/>
              </a:lnSpc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dirty="0"/>
              <a:t>Four principles we </a:t>
            </a:r>
            <a:r>
              <a:rPr lang="en-US" b="1" strike="sngStrike" dirty="0"/>
              <a:t>stumbled across</a:t>
            </a:r>
            <a:r>
              <a:rPr lang="en-US" b="1" dirty="0"/>
              <a:t> developed as we did that:</a:t>
            </a:r>
          </a:p>
          <a:p>
            <a:pPr marL="684213" lvl="1" indent="-227013">
              <a:lnSpc>
                <a:spcPct val="108000"/>
              </a:lnSpc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u="sng" dirty="0"/>
              <a:t>Full Disclosure</a:t>
            </a:r>
            <a:r>
              <a:rPr lang="en-US" b="1" dirty="0"/>
              <a:t>:  No analysis can satisfy all the requirements we want them to satisfy,</a:t>
            </a:r>
            <a:br>
              <a:rPr lang="en-US" b="1" dirty="0"/>
            </a:br>
            <a:r>
              <a:rPr lang="en-US" b="1" dirty="0"/>
              <a:t>	so we just want to make decision makers </a:t>
            </a:r>
            <a:r>
              <a:rPr lang="en-US" b="1" u="sng" dirty="0"/>
              <a:t>aware of </a:t>
            </a:r>
            <a:r>
              <a:rPr lang="en-US" b="1" dirty="0"/>
              <a:t>the inevitable analysis shortfalls,</a:t>
            </a:r>
            <a:br>
              <a:rPr lang="en-US" b="1" dirty="0"/>
            </a:br>
            <a:r>
              <a:rPr lang="en-US" b="1" dirty="0"/>
              <a:t>	and their </a:t>
            </a:r>
            <a:r>
              <a:rPr lang="en-US" b="1" u="sng" dirty="0"/>
              <a:t>implications</a:t>
            </a:r>
            <a:r>
              <a:rPr lang="en-US" b="1" dirty="0"/>
              <a:t> for the decisions the DM is facing.</a:t>
            </a:r>
          </a:p>
          <a:p>
            <a:pPr marL="684213" lvl="1" indent="-227013">
              <a:lnSpc>
                <a:spcPct val="108000"/>
              </a:lnSpc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u="sng" dirty="0"/>
              <a:t>Other Decision Factors</a:t>
            </a:r>
            <a:r>
              <a:rPr lang="en-US" b="1" dirty="0"/>
              <a:t>:  Any real-world decision maker has many factors to factor in to his-her decision.</a:t>
            </a:r>
            <a:br>
              <a:rPr lang="en-US" b="1" dirty="0"/>
            </a:br>
            <a:r>
              <a:rPr lang="en-US" b="1" dirty="0"/>
              <a:t>	So our job as analysts is to make the risk-related aspects clear and understandable to the DM,</a:t>
            </a:r>
            <a:br>
              <a:rPr lang="en-US" b="1" dirty="0"/>
            </a:br>
            <a:r>
              <a:rPr lang="en-US" b="1" dirty="0"/>
              <a:t>	so he-she can factor those aspects in together with all the other decision factors.</a:t>
            </a:r>
          </a:p>
          <a:p>
            <a:pPr marL="684213" lvl="1" indent="-227013">
              <a:lnSpc>
                <a:spcPct val="108000"/>
              </a:lnSpc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u="sng" dirty="0"/>
              <a:t>The Dodge</a:t>
            </a:r>
            <a:r>
              <a:rPr lang="en-US" b="1" dirty="0"/>
              <a:t>:  We, at this level, can’t hope to cover all aspects, e.g. “Validation” at a depth adequate</a:t>
            </a:r>
            <a:br>
              <a:rPr lang="en-US" b="1" dirty="0"/>
            </a:br>
            <a:r>
              <a:rPr lang="en-US" b="1" dirty="0"/>
              <a:t>	for each SRA risk analysis domain, so we word things in “Dodge Language,” e.g., AQTB # 58:</a:t>
            </a:r>
            <a:br>
              <a:rPr lang="en-US" b="1" dirty="0"/>
            </a:br>
            <a:r>
              <a:rPr lang="en-US" b="1" dirty="0"/>
              <a:t>	“</a:t>
            </a:r>
            <a:r>
              <a:rPr lang="en-US" dirty="0"/>
              <a:t>Is the model and analysis fully validated, by normal standards of validation in the domain of practice that applies?”</a:t>
            </a:r>
          </a:p>
          <a:p>
            <a:pPr marL="684213" lvl="1" indent="-227013">
              <a:lnSpc>
                <a:spcPct val="108000"/>
              </a:lnSpc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u="sng" dirty="0"/>
              <a:t>Cast the Net Wide</a:t>
            </a:r>
            <a:r>
              <a:rPr lang="en-US" b="1" dirty="0"/>
              <a:t>:  We “backed in to” a very broad scope of “Analysis Quality.” Not because we wanted to,</a:t>
            </a:r>
            <a:br>
              <a:rPr lang="en-US" b="1" dirty="0"/>
            </a:br>
            <a:r>
              <a:rPr lang="en-US" b="1" dirty="0"/>
              <a:t>	but because by the time we addressed all the shortfalls we’ve observed, we found ourselves staring at a long list: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DF69E-69F5-46A5-B5CF-4C26C8D4BF71}"/>
              </a:ext>
            </a:extLst>
          </p:cNvPr>
          <p:cNvSpPr/>
          <p:nvPr/>
        </p:nvSpPr>
        <p:spPr>
          <a:xfrm>
            <a:off x="10937599" y="365381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D8910-65EF-4C79-B9F3-2CD56CC7249C}"/>
              </a:ext>
            </a:extLst>
          </p:cNvPr>
          <p:cNvCxnSpPr>
            <a:cxnSpLocks/>
          </p:cNvCxnSpPr>
          <p:nvPr/>
        </p:nvCxnSpPr>
        <p:spPr>
          <a:xfrm flipV="1">
            <a:off x="99805" y="581612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D16FA1-A81E-4907-85E1-9BD77B90309B}"/>
              </a:ext>
            </a:extLst>
          </p:cNvPr>
          <p:cNvSpPr txBox="1"/>
          <p:nvPr/>
        </p:nvSpPr>
        <p:spPr>
          <a:xfrm>
            <a:off x="99805" y="985"/>
            <a:ext cx="10215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Start With Question 1: How Define Analysis Quality?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C949E-DEC8-4110-AF33-F3DC68C645FC}"/>
              </a:ext>
            </a:extLst>
          </p:cNvPr>
          <p:cNvSpPr txBox="1"/>
          <p:nvPr/>
        </p:nvSpPr>
        <p:spPr>
          <a:xfrm>
            <a:off x="99805" y="641719"/>
            <a:ext cx="9574865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tabLst>
                <a:tab pos="461963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… to cover all we want to cover, in terms non-risk-analyst decision makers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	  can appreciate and understand?</a:t>
            </a:r>
          </a:p>
        </p:txBody>
      </p:sp>
    </p:spTree>
    <p:extLst>
      <p:ext uri="{BB962C8B-B14F-4D97-AF65-F5344CB8AC3E}">
        <p14:creationId xmlns:p14="http://schemas.microsoft.com/office/powerpoint/2010/main" val="126068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49358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563140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-35959"/>
            <a:ext cx="1161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Our Extremely Broad Definition of Analysis Quality, p. 1 of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93092-5F59-4394-BA88-2E2357055FB8}"/>
              </a:ext>
            </a:extLst>
          </p:cNvPr>
          <p:cNvSpPr txBox="1"/>
          <p:nvPr/>
        </p:nvSpPr>
        <p:spPr>
          <a:xfrm>
            <a:off x="99805" y="609429"/>
            <a:ext cx="10238829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sz="1600" b="1" u="sng" dirty="0"/>
              <a:t>Cast the Net Wide</a:t>
            </a:r>
            <a:r>
              <a:rPr lang="en-US" sz="1600" b="1" dirty="0"/>
              <a:t>:  We “backed in to” a very broad scope of “Analysis Quality.” Not because we wanted to,</a:t>
            </a:r>
            <a:br>
              <a:rPr lang="en-US" sz="1600" b="1" dirty="0"/>
            </a:br>
            <a:r>
              <a:rPr lang="en-US" sz="1600" b="1" dirty="0"/>
              <a:t>	but because by the time we addressed all the shortfalls we’ve observed, we found ourselves staring at a long list: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B86D9-3448-4BE3-B80C-C7E619FAFE25}"/>
              </a:ext>
            </a:extLst>
          </p:cNvPr>
          <p:cNvSpPr txBox="1"/>
          <p:nvPr/>
        </p:nvSpPr>
        <p:spPr>
          <a:xfrm>
            <a:off x="262551" y="1270874"/>
            <a:ext cx="12119600" cy="5421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A.	Framing the Analysis and Its interface With Decision Making</a:t>
            </a:r>
            <a:br>
              <a:rPr lang="en-US" dirty="0"/>
            </a:br>
            <a:r>
              <a:rPr lang="en-US" dirty="0"/>
              <a:t>		Clarity of goals, of decisions to be supported, diverse perspectives, position in org chart, embedding in decision process,</a:t>
            </a:r>
            <a:br>
              <a:rPr lang="en-US" dirty="0"/>
            </a:br>
            <a:r>
              <a:rPr lang="en-US" dirty="0"/>
              <a:t>		DM focus, decision-aiding results formats, adequate breadth-depth-detail, societal and stakeholder acceptability.</a:t>
            </a:r>
          </a:p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B.	Capturing the Risk Generating Process (RGP)</a:t>
            </a:r>
            <a:br>
              <a:rPr lang="en-US" dirty="0"/>
            </a:br>
            <a:r>
              <a:rPr lang="en-US" dirty="0"/>
              <a:t>		Comprehensiveness of hazards-events-scenarios, capture complexity, detecting early warnings, consider systems changes.</a:t>
            </a:r>
          </a:p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C.	Communication</a:t>
            </a:r>
            <a:br>
              <a:rPr lang="en-US" dirty="0"/>
            </a:br>
            <a:r>
              <a:rPr lang="en-US" dirty="0"/>
              <a:t>		… integrated into risk analysis, communication science to scope the problem, between analysts, DMs, stakeholders.</a:t>
            </a:r>
          </a:p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D.	Stakeholder Involvement</a:t>
            </a:r>
            <a:br>
              <a:rPr lang="en-US" dirty="0"/>
            </a:br>
            <a:r>
              <a:rPr lang="en-US" dirty="0"/>
              <a:t>		Identification, consulted, engaged, needs/interests/perspectives, involvement in decision process, in implementation.</a:t>
            </a:r>
          </a:p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E.	Assumptions and Scope Boundary Issues</a:t>
            </a:r>
            <a:br>
              <a:rPr lang="en-US" dirty="0"/>
            </a:br>
            <a:r>
              <a:rPr lang="en-US" dirty="0"/>
              <a:t>		All assumptions-scope issues listed and their implications for decisions clearly explained.</a:t>
            </a:r>
          </a:p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F.	Pro-Active Creation of Alternative Courses of Action</a:t>
            </a:r>
          </a:p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G.	Basis of Knowledge</a:t>
            </a:r>
            <a:br>
              <a:rPr lang="en-US" dirty="0"/>
            </a:br>
            <a:r>
              <a:rPr lang="en-US" dirty="0"/>
              <a:t>		Characterize sources of knowledge, strengths, limitations, consider Black Swans and “</a:t>
            </a:r>
            <a:r>
              <a:rPr lang="en-US" dirty="0" err="1"/>
              <a:t>unlikelies</a:t>
            </a:r>
            <a:r>
              <a:rPr lang="en-US" dirty="0"/>
              <a:t>,” conflicting opinions.</a:t>
            </a:r>
          </a:p>
          <a:p>
            <a:pPr>
              <a:spcBef>
                <a:spcPts val="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H.	Data Limitations</a:t>
            </a:r>
            <a:br>
              <a:rPr lang="en-US" dirty="0"/>
            </a:br>
            <a:r>
              <a:rPr lang="en-US" dirty="0"/>
              <a:t>		Analyze data limitations and report their implications, manage data (with QA/QC), verify data, validate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3322E-A7DC-46BE-A8F0-3E5445C5FD34}"/>
              </a:ext>
            </a:extLst>
          </p:cNvPr>
          <p:cNvSpPr txBox="1"/>
          <p:nvPr/>
        </p:nvSpPr>
        <p:spPr>
          <a:xfrm>
            <a:off x="6057626" y="4780035"/>
            <a:ext cx="610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You can download our current draft AQTB from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	the Applied Risk Management website, right nav bar.</a:t>
            </a:r>
          </a:p>
        </p:txBody>
      </p:sp>
    </p:spTree>
    <p:extLst>
      <p:ext uri="{BB962C8B-B14F-4D97-AF65-F5344CB8AC3E}">
        <p14:creationId xmlns:p14="http://schemas.microsoft.com/office/powerpoint/2010/main" val="210892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475483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554087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-35959"/>
            <a:ext cx="1161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Our Extremely Broad Definition of Analysis Quality, p. 2 of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93092-5F59-4394-BA88-2E2357055FB8}"/>
              </a:ext>
            </a:extLst>
          </p:cNvPr>
          <p:cNvSpPr txBox="1"/>
          <p:nvPr/>
        </p:nvSpPr>
        <p:spPr>
          <a:xfrm>
            <a:off x="99805" y="587607"/>
            <a:ext cx="10238829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sz="1600" b="1" u="sng" dirty="0"/>
              <a:t>Cast the Net Wide</a:t>
            </a:r>
            <a:r>
              <a:rPr lang="en-US" sz="1600" b="1" dirty="0"/>
              <a:t>:  We “backed in to” a very broad scope of “Analysis Quality.” Not because we wanted to,</a:t>
            </a:r>
            <a:br>
              <a:rPr lang="en-US" sz="1600" b="1" dirty="0"/>
            </a:br>
            <a:r>
              <a:rPr lang="en-US" sz="1600" b="1" dirty="0"/>
              <a:t>	but because by the time we addressed all the shortfalls we’ve observed, we found ourselves staring at a long list: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B86D9-3448-4BE3-B80C-C7E619FAFE25}"/>
              </a:ext>
            </a:extLst>
          </p:cNvPr>
          <p:cNvSpPr txBox="1"/>
          <p:nvPr/>
        </p:nvSpPr>
        <p:spPr>
          <a:xfrm>
            <a:off x="6" y="1242336"/>
            <a:ext cx="124060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I.	Analysis Limitations</a:t>
            </a:r>
            <a:br>
              <a:rPr lang="en-US" dirty="0"/>
            </a:br>
            <a:r>
              <a:rPr lang="en-US" dirty="0"/>
              <a:t>		Describe all analysis limitations and their implications for decision advice, verify all calcs, sensitivity analysis, metric validity.</a:t>
            </a:r>
          </a:p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J.	Uncertainty</a:t>
            </a:r>
            <a:br>
              <a:rPr lang="en-US" dirty="0"/>
            </a:br>
            <a:r>
              <a:rPr lang="en-US" dirty="0"/>
              <a:t>		Aleatory uncertainty: characterize in DM-understandable terms, propagate them into results, in DM-understandable terms.</a:t>
            </a:r>
            <a:br>
              <a:rPr lang="en-US" dirty="0"/>
            </a:br>
            <a:r>
              <a:rPr lang="en-US" dirty="0"/>
              <a:t>		Epistemic uncertainty: characterize in DM-understandable terms, propagate them into results, in DM-understandable terms.</a:t>
            </a:r>
            <a:br>
              <a:rPr lang="en-US" dirty="0"/>
            </a:br>
            <a:r>
              <a:rPr lang="en-US" dirty="0"/>
              <a:t>		Model uncertainty: characterize in DM-understandable terms, propagate them into results, in DM-understandable terms.</a:t>
            </a:r>
            <a:br>
              <a:rPr lang="en-US" dirty="0"/>
            </a:br>
            <a:r>
              <a:rPr lang="en-US" dirty="0"/>
              <a:t>		Combined uncertainty: characterize in DM-understandable terms, propagate them into results, in DM-understandable terms.</a:t>
            </a:r>
            <a:br>
              <a:rPr lang="en-US" dirty="0"/>
            </a:br>
            <a:r>
              <a:rPr lang="en-US" dirty="0"/>
              <a:t>		Make the implications of that combined uncertainty for decision making clear, understandable to DMs.</a:t>
            </a:r>
          </a:p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K.	Consideration of Alternative Analysis Approaches</a:t>
            </a:r>
            <a:br>
              <a:rPr lang="en-US" dirty="0"/>
            </a:br>
            <a:r>
              <a:rPr lang="en-US" dirty="0"/>
              <a:t>		Identify any plausible alternative approaches and make clear to DMs the implications of choosing an alternative approach.</a:t>
            </a:r>
          </a:p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L.	Robustness and Resilience of Action Strategies</a:t>
            </a:r>
            <a:br>
              <a:rPr lang="en-US" dirty="0"/>
            </a:br>
            <a:r>
              <a:rPr lang="en-US" dirty="0"/>
              <a:t>		Examine the need for robustness and resilience, test that recommended strategies include adequate robustness-resilience.</a:t>
            </a:r>
          </a:p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M.	Model and Analysis Validation and Documentation</a:t>
            </a:r>
            <a:br>
              <a:rPr lang="en-US" dirty="0"/>
            </a:br>
            <a:r>
              <a:rPr lang="en-US" dirty="0"/>
              <a:t>		Validate the model and analysis, document that validation for third party review.</a:t>
            </a:r>
          </a:p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N.	Reporting</a:t>
            </a:r>
            <a:br>
              <a:rPr lang="en-US" dirty="0"/>
            </a:br>
            <a:r>
              <a:rPr lang="en-US" dirty="0"/>
              <a:t>		Define all key terms, explain and motivate all results without using abstract terms, explain unexpected results.</a:t>
            </a:r>
          </a:p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O.	Budget and Schedule Adequacy</a:t>
            </a:r>
          </a:p>
        </p:txBody>
      </p:sp>
    </p:spTree>
    <p:extLst>
      <p:ext uri="{BB962C8B-B14F-4D97-AF65-F5344CB8AC3E}">
        <p14:creationId xmlns:p14="http://schemas.microsoft.com/office/powerpoint/2010/main" val="57842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711416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790020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98378"/>
            <a:ext cx="1122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And There’s More:  Domain-Specific Analysis Quality Tests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93092-5F59-4394-BA88-2E2357055FB8}"/>
              </a:ext>
            </a:extLst>
          </p:cNvPr>
          <p:cNvSpPr txBox="1"/>
          <p:nvPr/>
        </p:nvSpPr>
        <p:spPr>
          <a:xfrm>
            <a:off x="99805" y="823540"/>
            <a:ext cx="10238829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sz="1600" b="1" u="sng" dirty="0"/>
              <a:t>Cast the Net Wide</a:t>
            </a:r>
            <a:r>
              <a:rPr lang="en-US" sz="1600" b="1" dirty="0"/>
              <a:t>:  We “backed in to” a very broad scope of “Analysis Quality.” Not because we wanted to,</a:t>
            </a:r>
            <a:br>
              <a:rPr lang="en-US" sz="1600" b="1" dirty="0"/>
            </a:br>
            <a:r>
              <a:rPr lang="en-US" sz="1600" b="1" dirty="0"/>
              <a:t>	but because by the time we addressed all the shortfalls we’ve observed, we found ourselves staring at a long list: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B86D9-3448-4BE3-B80C-C7E619FAFE25}"/>
              </a:ext>
            </a:extLst>
          </p:cNvPr>
          <p:cNvSpPr txBox="1"/>
          <p:nvPr/>
        </p:nvSpPr>
        <p:spPr>
          <a:xfrm>
            <a:off x="488893" y="1666979"/>
            <a:ext cx="8574783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P.	Adversary Modeling</a:t>
            </a:r>
            <a:br>
              <a:rPr lang="en-US" dirty="0"/>
            </a:br>
            <a:r>
              <a:rPr lang="en-US" dirty="0"/>
              <a:t>		Characterize and model adversaries with the most appropriate adversary model.</a:t>
            </a:r>
            <a:br>
              <a:rPr lang="en-US" dirty="0"/>
            </a:br>
            <a:r>
              <a:rPr lang="en-US" dirty="0"/>
              <a:t>		Populate those adversary models with the best available data, SMEs, and elicitation.</a:t>
            </a:r>
            <a:br>
              <a:rPr lang="en-US" dirty="0"/>
            </a:br>
            <a:r>
              <a:rPr lang="en-US" dirty="0"/>
              <a:t>		Model adversary reactions to defensive courses of action.</a:t>
            </a:r>
            <a:br>
              <a:rPr lang="en-US" dirty="0"/>
            </a:br>
            <a:r>
              <a:rPr lang="en-US" dirty="0"/>
              <a:t>		Model adversary acquisition of information and capabilities.</a:t>
            </a:r>
            <a:br>
              <a:rPr lang="en-US" dirty="0"/>
            </a:br>
            <a:r>
              <a:rPr lang="en-US" dirty="0"/>
              <a:t>		Account for “Deliberate Black Swans.”</a:t>
            </a:r>
          </a:p>
          <a:p>
            <a:pPr>
              <a:spcBef>
                <a:spcPts val="1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The Applied Risk Management Specialty Group has other domain-specific AQTs coming:</a:t>
            </a:r>
          </a:p>
          <a:p>
            <a:pPr>
              <a:spcBef>
                <a:spcPts val="1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Q.	Environmental Restoration (Steve Ackerlund)</a:t>
            </a:r>
          </a:p>
          <a:p>
            <a:pPr>
              <a:spcBef>
                <a:spcPts val="1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R.	Oil &amp; Gas Development (Willy Roed)</a:t>
            </a:r>
          </a:p>
          <a:p>
            <a:pPr>
              <a:spcBef>
                <a:spcPts val="1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S.	Cultural Heritage Risk Management (Rob Waller).</a:t>
            </a:r>
          </a:p>
          <a:p>
            <a:pPr>
              <a:spcBef>
                <a:spcPts val="18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T.	</a:t>
            </a:r>
            <a:r>
              <a:rPr lang="en-US" b="1" u="sng" dirty="0">
                <a:solidFill>
                  <a:srgbClr val="FF0000"/>
                </a:solidFill>
              </a:rPr>
              <a:t>Your</a:t>
            </a:r>
            <a:r>
              <a:rPr lang="en-US" b="1" dirty="0">
                <a:solidFill>
                  <a:srgbClr val="FF0000"/>
                </a:solidFill>
              </a:rPr>
              <a:t> Specialty Group’s Domain-Specific Analysis Quality Tests Here!</a:t>
            </a:r>
          </a:p>
        </p:txBody>
      </p:sp>
    </p:spTree>
    <p:extLst>
      <p:ext uri="{BB962C8B-B14F-4D97-AF65-F5344CB8AC3E}">
        <p14:creationId xmlns:p14="http://schemas.microsoft.com/office/powerpoint/2010/main" val="253913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671263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916117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-31329"/>
            <a:ext cx="9985682" cy="9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We Define “Analysis Quality”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	Extremely Broadly, Since it is “Shortfall Based”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5A31F-ED67-4EB5-A6FE-9B77B9014DDE}"/>
              </a:ext>
            </a:extLst>
          </p:cNvPr>
          <p:cNvSpPr txBox="1"/>
          <p:nvPr/>
        </p:nvSpPr>
        <p:spPr>
          <a:xfrm>
            <a:off x="244078" y="1477700"/>
            <a:ext cx="6085384" cy="514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A.	Framing the Analysis and Its interface With Decision Making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B.	Capturing the Risk Generating Process (RGP)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C.	Communication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D.	Stakeholder Involvement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E.	Assumptions and Scope Boundary Issues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F.	Pro-Active Creation of Alternative Courses of Action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G.	Basis of Knowledge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H.	Data Limitations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I.	Analysis Limitations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J.	Uncertainty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K.	Consideration of Alternative Analysis Approaches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L.	Robustness and Resilience of Action Strategies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M.	Model and Analysis Validation and Documentation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N.	Reporting</a:t>
            </a:r>
          </a:p>
          <a:p>
            <a:pPr>
              <a:spcBef>
                <a:spcPts val="5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O.	Budget and Schedule Adequacy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025C8-37D9-4987-A81E-2790C44646A3}"/>
              </a:ext>
            </a:extLst>
          </p:cNvPr>
          <p:cNvSpPr txBox="1"/>
          <p:nvPr/>
        </p:nvSpPr>
        <p:spPr>
          <a:xfrm>
            <a:off x="7468106" y="1837606"/>
            <a:ext cx="4479816" cy="1826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P.	Adversary Modeling</a:t>
            </a:r>
          </a:p>
          <a:p>
            <a:pPr>
              <a:spcBef>
                <a:spcPts val="2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Q.	Environmental Restoration</a:t>
            </a:r>
          </a:p>
          <a:p>
            <a:pPr>
              <a:spcBef>
                <a:spcPts val="2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R.	Oil &amp; Gas Development</a:t>
            </a:r>
          </a:p>
          <a:p>
            <a:pPr>
              <a:spcBef>
                <a:spcPts val="2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S.	Cultural Heritage Risk Management</a:t>
            </a:r>
          </a:p>
          <a:p>
            <a:pPr>
              <a:spcBef>
                <a:spcPts val="200"/>
              </a:spcBef>
              <a:tabLst>
                <a:tab pos="288925" algn="l"/>
                <a:tab pos="515938" algn="l"/>
              </a:tabLst>
            </a:pPr>
            <a:r>
              <a:rPr lang="en-US" dirty="0"/>
              <a:t>T.	</a:t>
            </a:r>
            <a:r>
              <a:rPr lang="en-US" sz="1600" b="1" u="sng" dirty="0">
                <a:solidFill>
                  <a:srgbClr val="FF0000"/>
                </a:solidFill>
              </a:rPr>
              <a:t>Your</a:t>
            </a:r>
            <a:r>
              <a:rPr lang="en-US" sz="1600" b="1" dirty="0">
                <a:solidFill>
                  <a:srgbClr val="FF0000"/>
                </a:solidFill>
              </a:rPr>
              <a:t> Specialty Group’s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		Domain-Specific Analysis Quality Tests Here!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D1779-D7FE-4B52-A591-3F1E4EF6F739}"/>
              </a:ext>
            </a:extLst>
          </p:cNvPr>
          <p:cNvSpPr txBox="1"/>
          <p:nvPr/>
        </p:nvSpPr>
        <p:spPr>
          <a:xfrm>
            <a:off x="7468106" y="1580861"/>
            <a:ext cx="383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Domain-Specific Analysis Quality Tests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0E9B5-CCAA-4EE9-A42D-381882E94B33}"/>
              </a:ext>
            </a:extLst>
          </p:cNvPr>
          <p:cNvSpPr txBox="1"/>
          <p:nvPr/>
        </p:nvSpPr>
        <p:spPr>
          <a:xfrm>
            <a:off x="244078" y="908763"/>
            <a:ext cx="11688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All-Domain Analysis Quality Test Categories</a:t>
            </a:r>
            <a:br>
              <a:rPr lang="en-US" b="1" u="sng" dirty="0"/>
            </a:br>
            <a:r>
              <a:rPr lang="en-US" b="1" u="sng" dirty="0"/>
              <a:t>Each category has 1-9 criteria, each worded as a question: Does the analysis adequately meet that criteria? Yes-No-DNA.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5A245-5182-4456-804B-5AB793B56807}"/>
              </a:ext>
            </a:extLst>
          </p:cNvPr>
          <p:cNvSpPr txBox="1"/>
          <p:nvPr/>
        </p:nvSpPr>
        <p:spPr>
          <a:xfrm>
            <a:off x="6890845" y="3742570"/>
            <a:ext cx="4046754" cy="22871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b="1" dirty="0"/>
              <a:t>Roger </a:t>
            </a:r>
            <a:r>
              <a:rPr lang="en-US" b="1" dirty="0" err="1"/>
              <a:t>Flage’s</a:t>
            </a:r>
            <a:r>
              <a:rPr lang="en-US" b="1" dirty="0"/>
              <a:t> list from SRA 2018,</a:t>
            </a:r>
            <a:br>
              <a:rPr lang="en-US" b="1" dirty="0"/>
            </a:br>
            <a:r>
              <a:rPr lang="en-US" b="1" dirty="0"/>
              <a:t>his parts of “Prudent Risk Analysis:”</a:t>
            </a:r>
          </a:p>
          <a:p>
            <a:pPr marL="285750" indent="-285750">
              <a:spcBef>
                <a:spcPts val="2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/>
              <a:t>Risk Characterization</a:t>
            </a:r>
          </a:p>
          <a:p>
            <a:pPr marL="285750" indent="-285750">
              <a:spcBef>
                <a:spcPts val="2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/>
              <a:t>Risk Perception and Communication</a:t>
            </a:r>
          </a:p>
          <a:p>
            <a:pPr marL="285750" indent="-285750">
              <a:spcBef>
                <a:spcPts val="2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/>
              <a:t>Risk Assessment</a:t>
            </a:r>
          </a:p>
          <a:p>
            <a:pPr marL="285750" indent="-285750">
              <a:spcBef>
                <a:spcPts val="2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/>
              <a:t>Risk Management and Governance</a:t>
            </a:r>
          </a:p>
          <a:p>
            <a:pPr marL="285750" indent="-285750">
              <a:spcBef>
                <a:spcPts val="2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/>
              <a:t>Policy Relating to Risk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3867B0-7847-43A5-B7C0-A500609E8C7B}"/>
              </a:ext>
            </a:extLst>
          </p:cNvPr>
          <p:cNvSpPr txBox="1"/>
          <p:nvPr/>
        </p:nvSpPr>
        <p:spPr>
          <a:xfrm>
            <a:off x="4257965" y="6147017"/>
            <a:ext cx="610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You can download our current draft AQTB from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	the Applied Risk Management website, right nav bar.</a:t>
            </a:r>
          </a:p>
        </p:txBody>
      </p:sp>
    </p:spTree>
    <p:extLst>
      <p:ext uri="{BB962C8B-B14F-4D97-AF65-F5344CB8AC3E}">
        <p14:creationId xmlns:p14="http://schemas.microsoft.com/office/powerpoint/2010/main" val="410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47401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552623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-37423"/>
            <a:ext cx="7111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But That’s Such a Large Test Battery!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93092-5F59-4394-BA88-2E2357055FB8}"/>
              </a:ext>
            </a:extLst>
          </p:cNvPr>
          <p:cNvSpPr txBox="1"/>
          <p:nvPr/>
        </p:nvSpPr>
        <p:spPr>
          <a:xfrm>
            <a:off x="99805" y="586143"/>
            <a:ext cx="10238829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sz="1600" b="1" u="sng" dirty="0"/>
              <a:t>Cast the Net Wide</a:t>
            </a:r>
            <a:r>
              <a:rPr lang="en-US" sz="1600" b="1" dirty="0"/>
              <a:t>:  We “backed in to” a very broad scope of “Analysis Quality.” Not because we wanted to,</a:t>
            </a:r>
            <a:br>
              <a:rPr lang="en-US" sz="1600" b="1" dirty="0"/>
            </a:br>
            <a:r>
              <a:rPr lang="en-US" sz="1600" b="1" dirty="0"/>
              <a:t>	but because by the time we addressed all the shortfalls we’ve observed, we found ourselves staring at a long list: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5F227-07E2-49D8-8DA3-03B40EF71ACF}"/>
              </a:ext>
            </a:extLst>
          </p:cNvPr>
          <p:cNvSpPr txBox="1"/>
          <p:nvPr/>
        </p:nvSpPr>
        <p:spPr>
          <a:xfrm>
            <a:off x="99805" y="1382659"/>
            <a:ext cx="11467691" cy="5045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Yep.  At 63 + questions, PLUS domain-specific questions, the AQTB may seem burdensome.  But:</a:t>
            </a: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These questions were assembled from our long list of shortfalls we’ve encountered in our experience.</a:t>
            </a: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So … if we drop any questions we are letting the corresponding shortfalls go unchecked.</a:t>
            </a: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</a:tabLst>
            </a:pPr>
            <a:r>
              <a:rPr lang="en-US" dirty="0"/>
              <a:t>Do we really want to drop questions and say that we’re not checking some shortfalls</a:t>
            </a:r>
            <a:br>
              <a:rPr lang="en-US" dirty="0"/>
            </a:br>
            <a:r>
              <a:rPr lang="en-US" dirty="0"/>
              <a:t>	because it’s just “too hard” to check for them?</a:t>
            </a: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</a:tabLst>
            </a:pPr>
            <a:r>
              <a:rPr lang="en-US" dirty="0"/>
              <a:t>For any particular analysis, probably a large number of questions will be DNAs.</a:t>
            </a: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</a:tabLst>
            </a:pPr>
            <a:r>
              <a:rPr lang="en-US" dirty="0"/>
              <a:t>A conscientious and smart review process by analysts involved with the risk analysis</a:t>
            </a:r>
            <a:br>
              <a:rPr lang="en-US" dirty="0"/>
            </a:br>
            <a:r>
              <a:rPr lang="en-US" dirty="0"/>
              <a:t>	should be able to answer all the questions within a reasonable amount of time and effort.</a:t>
            </a: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</a:tabLst>
            </a:pPr>
            <a:r>
              <a:rPr lang="en-US" dirty="0"/>
              <a:t>The time and effort to answer the AQTB will be quite small relative to the typical stakes of risk management decisions</a:t>
            </a:r>
            <a:br>
              <a:rPr lang="en-US" dirty="0"/>
            </a:br>
            <a:r>
              <a:rPr lang="en-US" dirty="0"/>
              <a:t>	for which risk analyses are commissioned.</a:t>
            </a: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</a:tabLst>
            </a:pPr>
            <a:r>
              <a:rPr lang="en-US" dirty="0"/>
              <a:t>We want to encourage a “Culture of Analysis Quality” where the funder (and his reviewers and stakeholders)</a:t>
            </a:r>
            <a:br>
              <a:rPr lang="en-US" dirty="0"/>
            </a:br>
            <a:r>
              <a:rPr lang="en-US" dirty="0"/>
              <a:t>	will feel it is part of “Best Practice” to set aside funds to complete the AQTB, so it will be performed.</a:t>
            </a:r>
            <a:br>
              <a:rPr lang="en-US" dirty="0"/>
            </a:br>
            <a:r>
              <a:rPr lang="en-US" dirty="0"/>
              <a:t>	(Actually, it should be part of </a:t>
            </a:r>
            <a:r>
              <a:rPr lang="en-US" u="sng" dirty="0"/>
              <a:t>minimum acceptable</a:t>
            </a:r>
            <a:r>
              <a:rPr lang="en-US" dirty="0"/>
              <a:t> practice.)</a:t>
            </a:r>
          </a:p>
        </p:txBody>
      </p:sp>
    </p:spTree>
    <p:extLst>
      <p:ext uri="{BB962C8B-B14F-4D97-AF65-F5344CB8AC3E}">
        <p14:creationId xmlns:p14="http://schemas.microsoft.com/office/powerpoint/2010/main" val="153527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705474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719426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129380"/>
            <a:ext cx="12092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And That’s The Easy Part!  Hard Part: Qs 2 &amp; 3 From Title Slide: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B86D9-3448-4BE3-B80C-C7E619FAFE25}"/>
              </a:ext>
            </a:extLst>
          </p:cNvPr>
          <p:cNvSpPr txBox="1"/>
          <p:nvPr/>
        </p:nvSpPr>
        <p:spPr>
          <a:xfrm>
            <a:off x="80764" y="3630456"/>
            <a:ext cx="1055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tabLst>
                <a:tab pos="288925" algn="l"/>
                <a:tab pos="515938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We’ve created an Analysis Quality Test Battery.  But that could just sit on a shelf.  So … now what?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A2358-262D-4C88-8751-3FD0B00C9358}"/>
              </a:ext>
            </a:extLst>
          </p:cNvPr>
          <p:cNvSpPr txBox="1"/>
          <p:nvPr/>
        </p:nvSpPr>
        <p:spPr>
          <a:xfrm>
            <a:off x="217283" y="1590347"/>
            <a:ext cx="8054449" cy="679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925" indent="-2889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“Culture of Analysis Quality”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 non-risk-analyst decision makers insist on that analysis quality?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8539E-2A47-4DEF-B93B-0BC5EF5516D6}"/>
              </a:ext>
            </a:extLst>
          </p:cNvPr>
          <p:cNvSpPr txBox="1"/>
          <p:nvPr/>
        </p:nvSpPr>
        <p:spPr>
          <a:xfrm>
            <a:off x="217283" y="2496941"/>
            <a:ext cx="6784871" cy="679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925" indent="-2889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do that in a way that gets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“on the ground,”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in an unread, stays-on-shelf “Standard”?</a:t>
            </a:r>
          </a:p>
        </p:txBody>
      </p:sp>
    </p:spTree>
    <p:extLst>
      <p:ext uri="{BB962C8B-B14F-4D97-AF65-F5344CB8AC3E}">
        <p14:creationId xmlns:p14="http://schemas.microsoft.com/office/powerpoint/2010/main" val="161567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587963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608222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25948"/>
            <a:ext cx="1099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Our “Plan” To Create That Culture, To Avoid Shelf-Sitting: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48F14-FBC0-4976-8DD4-C5AF2EC9D5A3}"/>
              </a:ext>
            </a:extLst>
          </p:cNvPr>
          <p:cNvSpPr txBox="1"/>
          <p:nvPr/>
        </p:nvSpPr>
        <p:spPr>
          <a:xfrm>
            <a:off x="99805" y="798332"/>
            <a:ext cx="11926342" cy="578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We convert the AQTB (available in Word on the ARMSG website) to a computer-based questionnaire.</a:t>
            </a:r>
          </a:p>
          <a:p>
            <a:pPr marL="285750" lvl="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69913" algn="l"/>
              </a:tabLst>
            </a:pPr>
            <a:r>
              <a:rPr lang="en-US" dirty="0"/>
              <a:t>We’ve received funding from SRA (thank you) to have that computer-based questionnaire programmed in software,</a:t>
            </a:r>
            <a:br>
              <a:rPr lang="en-US" dirty="0"/>
            </a:br>
            <a:r>
              <a:rPr lang="en-US" dirty="0"/>
              <a:t>	to collect all responses: yes(implications) – No(implications) – DNA(with justification if called for)</a:t>
            </a:r>
            <a:br>
              <a:rPr lang="en-US" dirty="0"/>
            </a:br>
            <a:r>
              <a:rPr lang="en-US" dirty="0"/>
              <a:t>	and process that into a report.</a:t>
            </a:r>
          </a:p>
          <a:p>
            <a:pPr marL="285750" lvl="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69913" algn="l"/>
              </a:tabLst>
            </a:pPr>
            <a:r>
              <a:rPr lang="en-US" dirty="0"/>
              <a:t>That’s great:  Then, if the questionnaire is filled out and reported, risk management decision makers</a:t>
            </a:r>
            <a:br>
              <a:rPr lang="en-US" dirty="0"/>
            </a:br>
            <a:r>
              <a:rPr lang="en-US" dirty="0"/>
              <a:t>	will understand all the shortfalls in the analysis and the implications of those shortfalls for their decisions.  Wow.</a:t>
            </a:r>
          </a:p>
          <a:p>
            <a:pPr marL="285750" lvl="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69913" algn="l"/>
              </a:tabLst>
            </a:pPr>
            <a:r>
              <a:rPr lang="en-US" dirty="0"/>
              <a:t>OK, so that’s the techie side.  But it’s 63 (+) questions.  Who is going to fill that out?  How do we get that to happen?</a:t>
            </a:r>
          </a:p>
          <a:p>
            <a:pPr marL="285750" lvl="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69913" algn="l"/>
              </a:tabLst>
            </a:pPr>
            <a:r>
              <a:rPr lang="en-US" b="1" dirty="0">
                <a:solidFill>
                  <a:srgbClr val="C00000"/>
                </a:solidFill>
              </a:rPr>
              <a:t>Hard Question 1</a:t>
            </a:r>
            <a:r>
              <a:rPr lang="en-US" dirty="0"/>
              <a:t>:  How do we create Situation 1:  Where risk management DMs</a:t>
            </a:r>
            <a:br>
              <a:rPr lang="en-US" dirty="0"/>
            </a:br>
            <a:r>
              <a:rPr lang="en-US" dirty="0"/>
              <a:t>	will want to </a:t>
            </a:r>
            <a:r>
              <a:rPr lang="en-US" u="sng" dirty="0"/>
              <a:t>require</a:t>
            </a:r>
            <a:r>
              <a:rPr lang="en-US" dirty="0"/>
              <a:t> an AQTB evaluation for any risk analysis they commission.</a:t>
            </a:r>
          </a:p>
          <a:p>
            <a:pPr marL="285750" lvl="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69913" algn="l"/>
              </a:tabLst>
            </a:pPr>
            <a:r>
              <a:rPr lang="en-US" b="1" dirty="0">
                <a:solidFill>
                  <a:srgbClr val="C00000"/>
                </a:solidFill>
              </a:rPr>
              <a:t>Hard Question 2</a:t>
            </a:r>
            <a:r>
              <a:rPr lang="en-US" dirty="0"/>
              <a:t>:  How do we create Situation 2:  Where risk analysts will want to </a:t>
            </a:r>
            <a:r>
              <a:rPr lang="en-US" u="sng" dirty="0"/>
              <a:t>offer</a:t>
            </a:r>
            <a:r>
              <a:rPr lang="en-US" dirty="0"/>
              <a:t> to conduct an AQTB evaluation.</a:t>
            </a:r>
          </a:p>
          <a:p>
            <a:pPr marL="285750" lvl="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69913" algn="l"/>
              </a:tabLst>
            </a:pPr>
            <a:r>
              <a:rPr lang="en-US" dirty="0"/>
              <a:t>Now that we’ve presented all the doable stuff as described in the previous slides, we now have to face the hard questions,</a:t>
            </a:r>
            <a:br>
              <a:rPr lang="en-US" dirty="0"/>
            </a:br>
            <a:r>
              <a:rPr lang="en-US" dirty="0"/>
              <a:t>	Hard Question 1 and Hard Question 2.</a:t>
            </a:r>
            <a:br>
              <a:rPr lang="en-US" dirty="0"/>
            </a:br>
            <a:r>
              <a:rPr lang="en-US" dirty="0"/>
              <a:t>	So we now turn the hard questions over to this webinar’s participants:</a:t>
            </a:r>
          </a:p>
          <a:p>
            <a:pPr marL="28575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73088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How can SRA help to bring about those two situations, Situation 1 and Situation 2?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(and so a “Culture of Analysis Quality”)</a:t>
            </a:r>
          </a:p>
          <a:p>
            <a:pPr marL="285750" indent="-28575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Those are not rhetorical questions.  Let’s open up this webinar to discussion.  Awaiting your answers ….</a:t>
            </a:r>
          </a:p>
        </p:txBody>
      </p:sp>
    </p:spTree>
    <p:extLst>
      <p:ext uri="{BB962C8B-B14F-4D97-AF65-F5344CB8AC3E}">
        <p14:creationId xmlns:p14="http://schemas.microsoft.com/office/powerpoint/2010/main" val="67212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587963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608222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25948"/>
            <a:ext cx="9417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Participant Ideas, All Related to Hard Question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48F14-FBC0-4976-8DD4-C5AF2EC9D5A3}"/>
              </a:ext>
            </a:extLst>
          </p:cNvPr>
          <p:cNvSpPr txBox="1"/>
          <p:nvPr/>
        </p:nvSpPr>
        <p:spPr>
          <a:xfrm>
            <a:off x="99805" y="1392378"/>
            <a:ext cx="7124643" cy="345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1600" b="1" dirty="0"/>
              <a:t>Participant A: Lobby for AQTB to have legal implications so that DM's must use it.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43FA9-10AE-488E-A94B-0A24992894AA}"/>
              </a:ext>
            </a:extLst>
          </p:cNvPr>
          <p:cNvSpPr txBox="1"/>
          <p:nvPr/>
        </p:nvSpPr>
        <p:spPr>
          <a:xfrm>
            <a:off x="99805" y="2224552"/>
            <a:ext cx="10891700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1600" b="1" dirty="0"/>
              <a:t>Participant B: Perhaps even more important to legal liability is demonstrating reasonable (good quality) risk management.</a:t>
            </a:r>
            <a:br>
              <a:rPr lang="en-US" sz="1600" b="1" dirty="0"/>
            </a:br>
            <a:r>
              <a:rPr lang="en-US" sz="1600" b="1" dirty="0"/>
              <a:t>		Will this feed into Risk Management Quality Tests?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35366-A985-4264-96B9-477DBAA5B6DB}"/>
              </a:ext>
            </a:extLst>
          </p:cNvPr>
          <p:cNvSpPr txBox="1"/>
          <p:nvPr/>
        </p:nvSpPr>
        <p:spPr>
          <a:xfrm>
            <a:off x="99805" y="3596997"/>
            <a:ext cx="7660752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1600" b="1" dirty="0"/>
              <a:t>Participant A: Show that AQTB users consistently reduce their risk to such a degree</a:t>
            </a:r>
            <a:br>
              <a:rPr lang="en-US" sz="1600" b="1" dirty="0"/>
            </a:br>
            <a:r>
              <a:rPr lang="en-US" sz="1600" b="1" dirty="0"/>
              <a:t>		that insurance provides will "encourage" their customers to use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B1221-51BF-4CFF-8C28-3373B4D3509D}"/>
              </a:ext>
            </a:extLst>
          </p:cNvPr>
          <p:cNvSpPr txBox="1"/>
          <p:nvPr/>
        </p:nvSpPr>
        <p:spPr>
          <a:xfrm>
            <a:off x="99805" y="5274296"/>
            <a:ext cx="7037119" cy="345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1600" b="1" dirty="0"/>
              <a:t>Participant C: Why not share the problem formulation with the decision makers?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FE89F-75C0-41B8-A032-2B58C49FFB12}"/>
              </a:ext>
            </a:extLst>
          </p:cNvPr>
          <p:cNvSpPr txBox="1"/>
          <p:nvPr/>
        </p:nvSpPr>
        <p:spPr>
          <a:xfrm>
            <a:off x="27381" y="670385"/>
            <a:ext cx="839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Hard Question 1</a:t>
            </a:r>
            <a:r>
              <a:rPr lang="en-US" dirty="0"/>
              <a:t>:  How do we create Situation 1:  Where risk management DMs</a:t>
            </a:r>
            <a:br>
              <a:rPr lang="en-US" dirty="0"/>
            </a:br>
            <a:r>
              <a:rPr lang="en-US" dirty="0"/>
              <a:t>	will want to </a:t>
            </a:r>
            <a:r>
              <a:rPr lang="en-US" u="sng" dirty="0"/>
              <a:t>require</a:t>
            </a:r>
            <a:r>
              <a:rPr lang="en-US" dirty="0"/>
              <a:t> an AQTB evaluation for any risk analysis they commission.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148EC-CA0A-460A-A07F-B0DF723CD7AF}"/>
              </a:ext>
            </a:extLst>
          </p:cNvPr>
          <p:cNvSpPr txBox="1"/>
          <p:nvPr/>
        </p:nvSpPr>
        <p:spPr>
          <a:xfrm>
            <a:off x="733548" y="1624784"/>
            <a:ext cx="9939196" cy="345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1600" b="1" dirty="0">
                <a:solidFill>
                  <a:srgbClr val="0070C0"/>
                </a:solidFill>
              </a:rPr>
              <a:t>We Respond: Great idea but maybe not doable.  We’ll talk with the Risk Policy and Law Specialty Group about this.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3388C-5599-4966-9EBF-77C3AD65A7EE}"/>
              </a:ext>
            </a:extLst>
          </p:cNvPr>
          <p:cNvSpPr txBox="1"/>
          <p:nvPr/>
        </p:nvSpPr>
        <p:spPr>
          <a:xfrm>
            <a:off x="733548" y="2729390"/>
            <a:ext cx="11575605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tabLst>
                <a:tab pos="684213" algn="l"/>
              </a:tabLst>
            </a:pPr>
            <a:r>
              <a:rPr lang="en-US" sz="1600" b="1" dirty="0">
                <a:solidFill>
                  <a:srgbClr val="0070C0"/>
                </a:solidFill>
              </a:rPr>
              <a:t>We Respond: Whoof.  We’ve been so focused on “</a:t>
            </a:r>
            <a:r>
              <a:rPr lang="en-US" sz="1600" b="1" u="sng" dirty="0">
                <a:solidFill>
                  <a:srgbClr val="0070C0"/>
                </a:solidFill>
              </a:rPr>
              <a:t>analyses in support of</a:t>
            </a:r>
            <a:r>
              <a:rPr lang="en-US" sz="1600" b="1" dirty="0">
                <a:solidFill>
                  <a:srgbClr val="0070C0"/>
                </a:solidFill>
              </a:rPr>
              <a:t>” risk management,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	we haven’t thought about </a:t>
            </a:r>
            <a:r>
              <a:rPr lang="en-US" sz="1600" b="1" u="sng" dirty="0">
                <a:solidFill>
                  <a:srgbClr val="0070C0"/>
                </a:solidFill>
              </a:rPr>
              <a:t>risk management quality</a:t>
            </a:r>
            <a:r>
              <a:rPr lang="en-US" sz="1600" b="1" dirty="0">
                <a:solidFill>
                  <a:srgbClr val="0070C0"/>
                </a:solidFill>
              </a:rPr>
              <a:t> ITSELF.  Not at all a straightforward extension.  We’ll have to chew on this.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6B144-1737-45F9-94CD-322FEECCFCCE}"/>
              </a:ext>
            </a:extLst>
          </p:cNvPr>
          <p:cNvSpPr txBox="1"/>
          <p:nvPr/>
        </p:nvSpPr>
        <p:spPr>
          <a:xfrm>
            <a:off x="160496" y="4100227"/>
            <a:ext cx="11871007" cy="877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1600" b="1" dirty="0">
                <a:solidFill>
                  <a:srgbClr val="0070C0"/>
                </a:solidFill>
              </a:rPr>
              <a:t>We Respond: Whoof again.  Great idea, but also suggests we </a:t>
            </a:r>
            <a:r>
              <a:rPr lang="en-US" sz="1600" b="1" u="sng" dirty="0">
                <a:solidFill>
                  <a:srgbClr val="0070C0"/>
                </a:solidFill>
              </a:rPr>
              <a:t>track</a:t>
            </a:r>
            <a:r>
              <a:rPr lang="en-US" sz="1600" b="1" dirty="0">
                <a:solidFill>
                  <a:srgbClr val="0070C0"/>
                </a:solidFill>
              </a:rPr>
              <a:t> AQTB use and outcomes.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     Depending on how AQTB is implemented, that could be doable (with anonymizing) for AQTB-using cases.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     BUT we’d have to compare AQTB-using risk to AQTB-</a:t>
            </a:r>
            <a:r>
              <a:rPr lang="en-US" sz="1600" b="1" u="sng" dirty="0">
                <a:solidFill>
                  <a:srgbClr val="0070C0"/>
                </a:solidFill>
              </a:rPr>
              <a:t>not</a:t>
            </a:r>
            <a:r>
              <a:rPr lang="en-US" sz="1600" b="1" dirty="0">
                <a:solidFill>
                  <a:srgbClr val="0070C0"/>
                </a:solidFill>
              </a:rPr>
              <a:t>-using risk – frankly, sounds like too big of an ask, at least until some “Phase II.”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76619-816B-4175-A93B-4E85AB27FD1D}"/>
              </a:ext>
            </a:extLst>
          </p:cNvPr>
          <p:cNvSpPr txBox="1"/>
          <p:nvPr/>
        </p:nvSpPr>
        <p:spPr>
          <a:xfrm>
            <a:off x="733548" y="5527892"/>
            <a:ext cx="11579004" cy="877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tabLst>
                <a:tab pos="684213" algn="l"/>
              </a:tabLst>
            </a:pPr>
            <a:r>
              <a:rPr lang="en-US" sz="1600" b="1" dirty="0">
                <a:solidFill>
                  <a:srgbClr val="0070C0"/>
                </a:solidFill>
              </a:rPr>
              <a:t>We Respond: We believe we’ve more or less covered that in our “Embedding in the Decision Process:”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	“Is the risk analysis fully and effectively engaged with the risk management decision makers.”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	Though that is not worded to explicitly make your point.  So OK, we’ll tweak or add wording to make your point.  Good call.</a:t>
            </a:r>
          </a:p>
        </p:txBody>
      </p:sp>
    </p:spTree>
    <p:extLst>
      <p:ext uri="{BB962C8B-B14F-4D97-AF65-F5344CB8AC3E}">
        <p14:creationId xmlns:p14="http://schemas.microsoft.com/office/powerpoint/2010/main" val="417936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587963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608222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25948"/>
            <a:ext cx="9417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Participant Ideas, All Related to Hard Question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9F656-937C-438D-BE34-4E01F4353BA9}"/>
              </a:ext>
            </a:extLst>
          </p:cNvPr>
          <p:cNvSpPr txBox="1"/>
          <p:nvPr/>
        </p:nvSpPr>
        <p:spPr>
          <a:xfrm>
            <a:off x="99805" y="1426615"/>
            <a:ext cx="10762305" cy="877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</a:pPr>
            <a:r>
              <a:rPr lang="en-US" sz="1600" b="1" dirty="0"/>
              <a:t>Participant D: Would think regulators would be advocates of this - in the UK finance sector for example,</a:t>
            </a:r>
            <a:br>
              <a:rPr lang="en-US" sz="1600" b="1" dirty="0"/>
            </a:br>
            <a:r>
              <a:rPr lang="en-US" sz="1600" b="1" dirty="0"/>
              <a:t>	it's principles-based regulation where the </a:t>
            </a:r>
            <a:r>
              <a:rPr lang="en-US" sz="1600" b="1" dirty="0" err="1"/>
              <a:t>organisations</a:t>
            </a:r>
            <a:r>
              <a:rPr lang="en-US" sz="1600" b="1" dirty="0"/>
              <a:t> have to demonstrate robustness around their approaches</a:t>
            </a:r>
            <a:br>
              <a:rPr lang="en-US" sz="1600" b="1" dirty="0"/>
            </a:br>
            <a:r>
              <a:rPr lang="en-US" sz="1600" b="1" dirty="0"/>
              <a:t>	for risk assessment and analysis. Anything to support this would likely be welcomed?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FE89F-75C0-41B8-A032-2B58C49FFB12}"/>
              </a:ext>
            </a:extLst>
          </p:cNvPr>
          <p:cNvSpPr txBox="1"/>
          <p:nvPr/>
        </p:nvSpPr>
        <p:spPr>
          <a:xfrm>
            <a:off x="27381" y="670385"/>
            <a:ext cx="839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Hard Question 1</a:t>
            </a:r>
            <a:r>
              <a:rPr lang="en-US" dirty="0"/>
              <a:t>:  How do we create Situation 1:  Where risk management DMs</a:t>
            </a:r>
            <a:br>
              <a:rPr lang="en-US" dirty="0"/>
            </a:br>
            <a:r>
              <a:rPr lang="en-US" dirty="0"/>
              <a:t>	will want to </a:t>
            </a:r>
            <a:r>
              <a:rPr lang="en-US" u="sng" dirty="0"/>
              <a:t>require</a:t>
            </a:r>
            <a:r>
              <a:rPr lang="en-US" dirty="0"/>
              <a:t> an AQTB evaluation for any risk analysis they commission.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DD3F7-95F4-4E19-8242-E50B75E3F9AD}"/>
              </a:ext>
            </a:extLst>
          </p:cNvPr>
          <p:cNvSpPr txBox="1"/>
          <p:nvPr/>
        </p:nvSpPr>
        <p:spPr>
          <a:xfrm>
            <a:off x="733548" y="2248940"/>
            <a:ext cx="9469067" cy="611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8000"/>
              </a:lnSpc>
              <a:spcBef>
                <a:spcPts val="800"/>
              </a:spcBef>
              <a:buClr>
                <a:srgbClr val="0070C0"/>
              </a:buClr>
              <a:tabLst>
                <a:tab pos="684213" algn="l"/>
              </a:tabLst>
            </a:pPr>
            <a:r>
              <a:rPr lang="en-US" sz="1600" b="1" dirty="0">
                <a:solidFill>
                  <a:srgbClr val="0070C0"/>
                </a:solidFill>
              </a:rPr>
              <a:t>We Respond: We notice we have Specialty Group chairs with emails with “epa.gov, dot.gov, and fda.hhs.gov.”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	So we’ll drop them a line about this.  Thanks.</a:t>
            </a:r>
          </a:p>
        </p:txBody>
      </p:sp>
    </p:spTree>
    <p:extLst>
      <p:ext uri="{BB962C8B-B14F-4D97-AF65-F5344CB8AC3E}">
        <p14:creationId xmlns:p14="http://schemas.microsoft.com/office/powerpoint/2010/main" val="157756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21A641-2B29-4C55-B9F2-89C7621CB17A}"/>
              </a:ext>
            </a:extLst>
          </p:cNvPr>
          <p:cNvSpPr/>
          <p:nvPr/>
        </p:nvSpPr>
        <p:spPr>
          <a:xfrm>
            <a:off x="289711" y="2983318"/>
            <a:ext cx="11805719" cy="35567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BFA71BE-DBE1-4C70-BD49-00D9C5E61F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05" y="373500"/>
            <a:ext cx="10515600" cy="548568"/>
          </a:xfrm>
          <a:prstGeom prst="rect">
            <a:avLst/>
          </a:prstGeom>
        </p:spPr>
        <p:txBody>
          <a:bodyPr/>
          <a:lstStyle/>
          <a:p>
            <a:r>
              <a:rPr lang="nb-NO" sz="3600" b="1" dirty="0" err="1">
                <a:solidFill>
                  <a:srgbClr val="C00000"/>
                </a:solidFill>
                <a:latin typeface="+mn-lt"/>
              </a:rPr>
              <a:t>Webinar</a:t>
            </a:r>
            <a:r>
              <a:rPr lang="nb-NO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nb-NO" sz="3600" b="1" dirty="0" err="1">
                <a:solidFill>
                  <a:srgbClr val="C00000"/>
                </a:solidFill>
                <a:latin typeface="+mn-lt"/>
              </a:rPr>
              <a:t>Outline</a:t>
            </a:r>
            <a:endParaRPr lang="nb-N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5CEABD-138E-4DC7-852E-4F5C2BE423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Background and Context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Current Analysis Quality Test Battery</a:t>
            </a:r>
          </a:p>
          <a:p>
            <a:r>
              <a:rPr lang="nb-NO" dirty="0"/>
              <a:t>Questions and Reflections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Ongoing Initiatives in ARMSG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D48C20F-6309-426E-89E6-E4CC4718886E}"/>
              </a:ext>
            </a:extLst>
          </p:cNvPr>
          <p:cNvSpPr txBox="1"/>
          <p:nvPr/>
        </p:nvSpPr>
        <p:spPr>
          <a:xfrm>
            <a:off x="8108629" y="1929227"/>
            <a:ext cx="324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Steve Ackerlund, Founding Chair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7D209A3-D789-438E-9CF4-9BBE231812FE}"/>
              </a:ext>
            </a:extLst>
          </p:cNvPr>
          <p:cNvSpPr txBox="1"/>
          <p:nvPr/>
        </p:nvSpPr>
        <p:spPr>
          <a:xfrm>
            <a:off x="8108629" y="3629370"/>
            <a:ext cx="28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John Lathrop, Past Chair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F2DA4A7-84EF-4F2D-BAD2-664A8E58E38A}"/>
              </a:ext>
            </a:extLst>
          </p:cNvPr>
          <p:cNvSpPr txBox="1"/>
          <p:nvPr/>
        </p:nvSpPr>
        <p:spPr>
          <a:xfrm>
            <a:off x="8108629" y="5464452"/>
            <a:ext cx="265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Willy Roed, Current Chair</a:t>
            </a:r>
          </a:p>
        </p:txBody>
      </p: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48A2D5D-8940-40A9-8EDA-2B282498C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4" y="4953996"/>
            <a:ext cx="1409700" cy="1409700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55D2264-6C3B-4E01-B880-68C1F345D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17423"/>
          <a:stretch/>
        </p:blipFill>
        <p:spPr>
          <a:xfrm>
            <a:off x="6782670" y="3091954"/>
            <a:ext cx="1309329" cy="1454830"/>
          </a:xfrm>
          <a:prstGeom prst="rect">
            <a:avLst/>
          </a:prstGeom>
        </p:spPr>
      </p:pic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316E447-7A10-4811-9C45-2C5EB7AA7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6820114" y="1337095"/>
            <a:ext cx="1234440" cy="15758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E7AFCB-2043-4DB2-8E91-F34C61832FBB}"/>
              </a:ext>
            </a:extLst>
          </p:cNvPr>
          <p:cNvSpPr/>
          <p:nvPr/>
        </p:nvSpPr>
        <p:spPr>
          <a:xfrm>
            <a:off x="10937599" y="85425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F6404-36BA-4EF9-BA09-7E31687C7E3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99805" y="978128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6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587963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608222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25948"/>
            <a:ext cx="1066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Participant Ideas, More Broad Than HQ1:  Participant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A15A5-7FD1-4E41-8220-EA6CBD974965}"/>
              </a:ext>
            </a:extLst>
          </p:cNvPr>
          <p:cNvSpPr txBox="1"/>
          <p:nvPr/>
        </p:nvSpPr>
        <p:spPr>
          <a:xfrm>
            <a:off x="99805" y="711831"/>
            <a:ext cx="12331261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Audio comments made during webinar:</a:t>
            </a:r>
          </a:p>
          <a:p>
            <a:endParaRPr lang="en-US" sz="700" dirty="0"/>
          </a:p>
          <a:p>
            <a:r>
              <a:rPr lang="en-US" sz="1600" dirty="0"/>
              <a:t>Can use the Analysis Quality Test Battery as a guide for developing assessments.</a:t>
            </a:r>
            <a:br>
              <a:rPr lang="en-US" sz="1600" dirty="0"/>
            </a:br>
            <a:r>
              <a:rPr lang="en-US" sz="1600" dirty="0"/>
              <a:t>In order to encourage people to use the document, in addition to noting it as an evaluation,</a:t>
            </a:r>
            <a:br>
              <a:rPr lang="en-US" sz="1600" dirty="0"/>
            </a:br>
            <a:r>
              <a:rPr lang="en-US" sz="1600" dirty="0"/>
              <a:t>frame the use of it as a guide for developing assessments.</a:t>
            </a:r>
            <a:br>
              <a:rPr lang="en-US" sz="1600" dirty="0"/>
            </a:br>
            <a:r>
              <a:rPr lang="en-US" sz="1600" b="1" dirty="0">
                <a:solidFill>
                  <a:srgbClr val="0070C0"/>
                </a:solidFill>
              </a:rPr>
              <a:t>We Respond:  Great Idea!  We will push for some way for SRA senior officers to push this.</a:t>
            </a:r>
          </a:p>
          <a:p>
            <a:endParaRPr lang="en-US" sz="700" dirty="0"/>
          </a:p>
          <a:p>
            <a:r>
              <a:rPr lang="en-US" sz="1600" dirty="0"/>
              <a:t>I support use of incorporating the questionnaire into a computer format.</a:t>
            </a:r>
            <a:br>
              <a:rPr lang="en-US" sz="1600" dirty="0"/>
            </a:br>
            <a:r>
              <a:rPr lang="en-US" sz="1600" dirty="0"/>
              <a:t>This way, modules corresponding to </a:t>
            </a:r>
            <a:r>
              <a:rPr lang="en-US" sz="1400" dirty="0"/>
              <a:t>the</a:t>
            </a:r>
            <a:r>
              <a:rPr lang="en-US" sz="1600" dirty="0"/>
              <a:t> current sections can be developed (e.g., allow users the ability to click-for-more-information or examples).</a:t>
            </a:r>
            <a:br>
              <a:rPr lang="en-US" sz="1600" dirty="0"/>
            </a:br>
            <a:r>
              <a:rPr lang="en-US" sz="1600" b="1" dirty="0">
                <a:solidFill>
                  <a:srgbClr val="0070C0"/>
                </a:solidFill>
              </a:rPr>
              <a:t>We Respond: Again, great idea.  Includes expanding the role of the AQTB to be a living-doc repository of information usefully retrievable.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Though SRA acceptance could be a problem, since this will take person-hours and an SRA approval (curation) process.</a:t>
            </a:r>
          </a:p>
          <a:p>
            <a:endParaRPr lang="en-US" sz="700" b="1" dirty="0">
              <a:solidFill>
                <a:srgbClr val="0070C0"/>
              </a:solidFill>
            </a:endParaRPr>
          </a:p>
          <a:p>
            <a:r>
              <a:rPr lang="en-US" sz="1600" dirty="0"/>
              <a:t>As users answer questions, the tool can also serve to capture and document those responses to prepare a ‘document’/’file’ that clearly defines</a:t>
            </a:r>
            <a:br>
              <a:rPr lang="en-US" sz="1600" dirty="0"/>
            </a:br>
            <a:r>
              <a:rPr lang="en-US" sz="1600" dirty="0"/>
              <a:t>Battery responses.  This can serve as the document/file submitted for review (in the event the AQT Battery becomes a requirement.</a:t>
            </a:r>
            <a:br>
              <a:rPr lang="en-US" sz="1600" dirty="0"/>
            </a:br>
            <a:r>
              <a:rPr lang="en-US" sz="1600" b="1" dirty="0">
                <a:solidFill>
                  <a:srgbClr val="0070C0"/>
                </a:solidFill>
              </a:rPr>
              <a:t>We Respond:  We had ideas along this line re an auto-report, but you may be raising the new idea, thank you,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		of the tool accumulating data across applications of the AQTB, suitably anonymized.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Additional comments:</a:t>
            </a:r>
          </a:p>
          <a:p>
            <a:endParaRPr lang="en-US" sz="700" dirty="0"/>
          </a:p>
          <a:p>
            <a:r>
              <a:rPr lang="en-US" sz="1600" dirty="0"/>
              <a:t>Suggested reporting requirements should consider reporting conflict of interests and funding disclosures.</a:t>
            </a:r>
            <a:br>
              <a:rPr lang="en-US" sz="1600" dirty="0"/>
            </a:br>
            <a:r>
              <a:rPr lang="en-US" sz="1600" b="1" dirty="0">
                <a:solidFill>
                  <a:srgbClr val="0070C0"/>
                </a:solidFill>
              </a:rPr>
              <a:t>We Respond:  Good idea.  We'll add that.  You have just added yourself to the author list.</a:t>
            </a:r>
          </a:p>
          <a:p>
            <a:endParaRPr lang="en-US" sz="700" b="1" dirty="0">
              <a:solidFill>
                <a:srgbClr val="0070C0"/>
              </a:solidFill>
            </a:endParaRPr>
          </a:p>
          <a:p>
            <a:r>
              <a:rPr lang="en-US" sz="1600" dirty="0"/>
              <a:t>Determine how the tool should be peer reviewed so that it gains acceptance by researchers outside of SRA</a:t>
            </a:r>
            <a:br>
              <a:rPr lang="en-US" sz="1600" dirty="0"/>
            </a:br>
            <a:r>
              <a:rPr lang="en-US" sz="1600" dirty="0"/>
              <a:t>	(so that it is not only reviewed internally).</a:t>
            </a:r>
            <a:br>
              <a:rPr lang="en-US" sz="1600" dirty="0"/>
            </a:br>
            <a:r>
              <a:rPr lang="en-US" sz="1600" b="1" dirty="0">
                <a:solidFill>
                  <a:srgbClr val="0070C0"/>
                </a:solidFill>
              </a:rPr>
              <a:t>We Respond:  Hmm.  We'll think about how, exactly, to make that happen.  This we'll kick upstairs to SRA senior officers.</a:t>
            </a:r>
          </a:p>
        </p:txBody>
      </p:sp>
    </p:spTree>
    <p:extLst>
      <p:ext uri="{BB962C8B-B14F-4D97-AF65-F5344CB8AC3E}">
        <p14:creationId xmlns:p14="http://schemas.microsoft.com/office/powerpoint/2010/main" val="294233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22947" y="392821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61556"/>
            <a:ext cx="5010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Let’s Take Some Votes!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603B4-5A28-4BFA-B63E-CA1AB2ABD70F}"/>
              </a:ext>
            </a:extLst>
          </p:cNvPr>
          <p:cNvSpPr txBox="1"/>
          <p:nvPr/>
        </p:nvSpPr>
        <p:spPr>
          <a:xfrm>
            <a:off x="123528" y="1046536"/>
            <a:ext cx="12137490" cy="5520037"/>
          </a:xfrm>
          <a:prstGeom prst="rect">
            <a:avLst/>
          </a:prstGeom>
          <a:noFill/>
        </p:spPr>
        <p:txBody>
          <a:bodyPr wrap="none" tIns="9144" bIns="9144" rtlCol="0">
            <a:spAutoFit/>
          </a:bodyPr>
          <a:lstStyle/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1600" dirty="0"/>
              <a:t>We will of course at least publish the AQTB on the SRA website.</a:t>
            </a:r>
            <a:br>
              <a:rPr lang="en-US" sz="1600" dirty="0"/>
            </a:br>
            <a:r>
              <a:rPr lang="en-US" sz="1600" dirty="0"/>
              <a:t>But in addition, should we also set up any combination of the following five modes?:</a:t>
            </a: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1600" dirty="0"/>
              <a:t>A. Publish the AQTB in </a:t>
            </a:r>
            <a:r>
              <a:rPr lang="en-US" sz="1600" b="1" u="sng" dirty="0"/>
              <a:t>every issue of Risk Analysis</a:t>
            </a:r>
            <a:r>
              <a:rPr lang="en-US" sz="1600" dirty="0"/>
              <a:t>?</a:t>
            </a: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sz="1600" dirty="0"/>
              <a:t>Note: B, C, and D all have the benefit of getting analysts used to the AQTB, and so becoming aware of all the considerations raised in the AQTB.</a:t>
            </a:r>
          </a:p>
          <a:p>
            <a:pPr marL="400050" indent="-400050">
              <a:lnSpc>
                <a:spcPct val="108000"/>
              </a:lnSpc>
              <a:spcBef>
                <a:spcPts val="600"/>
              </a:spcBef>
            </a:pPr>
            <a:r>
              <a:rPr lang="en-US" sz="1600" dirty="0"/>
              <a:t>B. Require, that </a:t>
            </a:r>
            <a:r>
              <a:rPr lang="en-US" sz="1600" b="1" u="sng" dirty="0"/>
              <a:t>any paper submitted to Risk Analysis</a:t>
            </a:r>
            <a:r>
              <a:rPr lang="en-US" sz="1600" dirty="0"/>
              <a:t> that describes an analysis to support risk management decision making</a:t>
            </a:r>
            <a:br>
              <a:rPr lang="en-US" sz="1600" dirty="0"/>
            </a:br>
            <a:r>
              <a:rPr lang="en-US" sz="1600" dirty="0"/>
              <a:t>be reviewed through this AQTB process.  That is:</a:t>
            </a:r>
            <a:br>
              <a:rPr lang="en-US" sz="1600" dirty="0"/>
            </a:br>
            <a:r>
              <a:rPr lang="en-US" sz="1600" dirty="0"/>
              <a:t>Authors must complete the AQTB, then referees must review the AQTB report for acceptability.</a:t>
            </a:r>
          </a:p>
          <a:p>
            <a:pPr marL="400050" indent="-400050">
              <a:lnSpc>
                <a:spcPct val="108000"/>
              </a:lnSpc>
              <a:spcBef>
                <a:spcPts val="600"/>
              </a:spcBef>
            </a:pPr>
            <a:r>
              <a:rPr lang="en-US" sz="1600" dirty="0"/>
              <a:t>C. Require, that any </a:t>
            </a:r>
            <a:r>
              <a:rPr lang="en-US" sz="1600" b="1" u="sng" dirty="0"/>
              <a:t>presentation</a:t>
            </a:r>
            <a:r>
              <a:rPr lang="en-US" sz="1600" dirty="0"/>
              <a:t> submitted to an SRA conference that describes an analysis to support risk management decision making</a:t>
            </a:r>
            <a:br>
              <a:rPr lang="en-US" sz="1600" dirty="0"/>
            </a:br>
            <a:r>
              <a:rPr lang="en-US" sz="1600" dirty="0"/>
              <a:t>be reviewed through this AQTB process.  We wouldn’t require that the review be presented, </a:t>
            </a:r>
            <a:br>
              <a:rPr lang="en-US" sz="1600" dirty="0"/>
            </a:br>
            <a:r>
              <a:rPr lang="en-US" sz="1600" dirty="0"/>
              <a:t>but simply that the AQTB be conducted and the resulting report submitted with the presentation.</a:t>
            </a:r>
          </a:p>
          <a:p>
            <a:pPr marL="400050" indent="-400050">
              <a:lnSpc>
                <a:spcPct val="108000"/>
              </a:lnSpc>
              <a:spcBef>
                <a:spcPts val="600"/>
              </a:spcBef>
            </a:pPr>
            <a:r>
              <a:rPr lang="en-US" sz="1600" dirty="0"/>
              <a:t>D. Require, that any </a:t>
            </a:r>
            <a:r>
              <a:rPr lang="en-US" sz="1600" b="1" u="sng" dirty="0"/>
              <a:t>poster</a:t>
            </a:r>
            <a:r>
              <a:rPr lang="en-US" sz="1600" dirty="0"/>
              <a:t> submitted to an SRA conference that describes an analysis to support risk management decision making</a:t>
            </a:r>
            <a:br>
              <a:rPr lang="en-US" sz="1600" dirty="0"/>
            </a:br>
            <a:r>
              <a:rPr lang="en-US" sz="1600" dirty="0"/>
              <a:t>be reviewed through this AQTB process.  We wouldn’t require that the review be presented, </a:t>
            </a:r>
            <a:br>
              <a:rPr lang="en-US" sz="1600" dirty="0"/>
            </a:br>
            <a:r>
              <a:rPr lang="en-US" sz="1600" dirty="0"/>
              <a:t>but simply that the AQTB be conducted and the resulting report submitted with the presentation.</a:t>
            </a:r>
          </a:p>
          <a:p>
            <a:pPr marL="400050" indent="-400050">
              <a:lnSpc>
                <a:spcPct val="108000"/>
              </a:lnSpc>
              <a:spcBef>
                <a:spcPts val="600"/>
              </a:spcBef>
            </a:pPr>
            <a:r>
              <a:rPr lang="en-US" sz="1600" dirty="0"/>
              <a:t>E. Set up a process of SRA </a:t>
            </a:r>
            <a:r>
              <a:rPr lang="en-US" sz="1600" b="1" u="sng" dirty="0"/>
              <a:t>accreditation</a:t>
            </a:r>
            <a:r>
              <a:rPr lang="en-US" sz="1600" dirty="0"/>
              <a:t> that the AQTB process was completely and validly applied to any specific analysis.</a:t>
            </a:r>
            <a:br>
              <a:rPr lang="en-US" sz="1600" dirty="0"/>
            </a:br>
            <a:r>
              <a:rPr lang="en-US" sz="1600" dirty="0"/>
              <a:t>That would involve let us say five days of an SRA analyst’s time, and so would involve a fee to cover that time, perhaps about $8,000 + travel.</a:t>
            </a:r>
            <a:br>
              <a:rPr lang="en-US" sz="1600" dirty="0"/>
            </a:br>
            <a:r>
              <a:rPr lang="en-US" sz="1600" dirty="0"/>
              <a:t>It would involve some process of applying an SRA “Seal of Approval.”</a:t>
            </a:r>
            <a:br>
              <a:rPr lang="en-US" sz="1600" dirty="0"/>
            </a:br>
            <a:r>
              <a:rPr lang="en-US" sz="1600" dirty="0"/>
              <a:t>Note that the “Seal of Approval” would not attest that all applicable Analysis Quality Tests scored a Yes or a DNA,</a:t>
            </a:r>
            <a:br>
              <a:rPr lang="en-US" sz="1600" dirty="0"/>
            </a:br>
            <a:r>
              <a:rPr lang="en-US" sz="1600" dirty="0"/>
              <a:t>but that all implications for risk management decision making of each Yes or No are adequately reported and described to decision makers,</a:t>
            </a:r>
            <a:br>
              <a:rPr lang="en-US" sz="1600" dirty="0"/>
            </a:br>
            <a:r>
              <a:rPr lang="en-US" sz="1600" dirty="0"/>
              <a:t>and that any arguable DNA is adequately justified.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81496-21E5-4266-A16F-AF577B51490C}"/>
              </a:ext>
            </a:extLst>
          </p:cNvPr>
          <p:cNvSpPr txBox="1"/>
          <p:nvPr/>
        </p:nvSpPr>
        <p:spPr>
          <a:xfrm>
            <a:off x="42033" y="591107"/>
            <a:ext cx="1073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Much work remains before we are happy with this Analysis Quality Test Battery, but once we are happy with it: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33A0CD-6473-4D3D-99F0-CE920C2BCD90}"/>
              </a:ext>
            </a:extLst>
          </p:cNvPr>
          <p:cNvCxnSpPr>
            <a:cxnSpLocks/>
          </p:cNvCxnSpPr>
          <p:nvPr/>
        </p:nvCxnSpPr>
        <p:spPr>
          <a:xfrm flipV="1">
            <a:off x="99805" y="543570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2D50579-2440-4016-AC45-B1CCD4C73FF6}"/>
              </a:ext>
            </a:extLst>
          </p:cNvPr>
          <p:cNvSpPr txBox="1"/>
          <p:nvPr/>
        </p:nvSpPr>
        <p:spPr>
          <a:xfrm>
            <a:off x="4490519" y="1585943"/>
            <a:ext cx="5845383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Vote:  56% “Yes”;  44% “No” of 36 votes (of 62 participants)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7C856-2AA3-4AD1-8B95-2B9E0483C4E6}"/>
              </a:ext>
            </a:extLst>
          </p:cNvPr>
          <p:cNvSpPr txBox="1"/>
          <p:nvPr/>
        </p:nvSpPr>
        <p:spPr>
          <a:xfrm>
            <a:off x="6304584" y="2569197"/>
            <a:ext cx="5845383" cy="3064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Vote:  55% “Yes”;  45% “No” of 33 votes (of 62 participants)</a:t>
            </a:r>
          </a:p>
        </p:txBody>
      </p:sp>
    </p:spTree>
    <p:extLst>
      <p:ext uri="{BB962C8B-B14F-4D97-AF65-F5344CB8AC3E}">
        <p14:creationId xmlns:p14="http://schemas.microsoft.com/office/powerpoint/2010/main" val="130700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229584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471146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-109847"/>
            <a:ext cx="831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Now Let’s Back Up to More Doable Things: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48F14-FBC0-4976-8DD4-C5AF2EC9D5A3}"/>
              </a:ext>
            </a:extLst>
          </p:cNvPr>
          <p:cNvSpPr txBox="1"/>
          <p:nvPr/>
        </p:nvSpPr>
        <p:spPr>
          <a:xfrm>
            <a:off x="27381" y="549743"/>
            <a:ext cx="11012695" cy="601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This should be an SRA-wide Activity.  In fact, it should be a very valuable service performed by SRA.</a:t>
            </a:r>
          </a:p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So therefore, the more specialty groups who participate the better.</a:t>
            </a:r>
          </a:p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711575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Note that a specialty group can:	- comment on or add to the 63 all-domain questions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- and contribute its own domain-specific questions.</a:t>
            </a:r>
          </a:p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82905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So far, we have four specialty groups signed up to contribute:</a:t>
            </a:r>
          </a:p>
          <a:p>
            <a:pPr lvl="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tabLst>
                <a:tab pos="3829050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And so we have three questions:</a:t>
            </a:r>
          </a:p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  <a:tab pos="382905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What would be the easiest / most effective way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for Specialty Groups to participate?</a:t>
            </a:r>
          </a:p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  <a:tab pos="382905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For any specialty groups represented at this webinar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who have not yet signed up, would you like to sign up now?</a:t>
            </a:r>
          </a:p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  <a:tab pos="382905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For those not-yet-responded specialty groups,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what can we do to encourage you to participate?</a:t>
            </a:r>
          </a:p>
          <a:p>
            <a:pPr marL="285750" lvl="0" indent="-285750">
              <a:lnSpc>
                <a:spcPct val="108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515938" algn="l"/>
                <a:tab pos="382905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Note that if you sign up, all you are signing up to do is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to contribute to the Analysis Quality Test Battery.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You don’t have to help us solve the Hard Questions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	     of Slide 17: How to get DMs to require running an AQTB.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A454A-55DE-4C01-B15D-7415725F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956" y="2178168"/>
            <a:ext cx="5068491" cy="43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528345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769907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188914"/>
            <a:ext cx="5301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Please Send Us Your Ideas!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48F14-FBC0-4976-8DD4-C5AF2EC9D5A3}"/>
              </a:ext>
            </a:extLst>
          </p:cNvPr>
          <p:cNvSpPr txBox="1"/>
          <p:nvPr/>
        </p:nvSpPr>
        <p:spPr>
          <a:xfrm>
            <a:off x="27381" y="1328337"/>
            <a:ext cx="12281247" cy="347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4488" lvl="0" indent="-344488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As should be clear by now, we need your ideas!</a:t>
            </a:r>
          </a:p>
          <a:p>
            <a:pPr marL="344488" lvl="0" indent="-344488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So please email those ideas to me at </a:t>
            </a:r>
            <a:r>
              <a:rPr lang="en-US" sz="2800" b="1" dirty="0">
                <a:solidFill>
                  <a:srgbClr val="C00000"/>
                </a:solidFill>
                <a:hlinkClick r:id="rId2"/>
              </a:rPr>
              <a:t>jlathrop@innovativedecisions.com</a:t>
            </a:r>
            <a:endParaRPr lang="en-US" sz="2800" b="1" dirty="0">
              <a:solidFill>
                <a:srgbClr val="C00000"/>
              </a:solidFill>
            </a:endParaRPr>
          </a:p>
          <a:p>
            <a:pPr marL="344488" lvl="0" indent="-344488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C00000"/>
              </a:solidFill>
            </a:endParaRPr>
          </a:p>
          <a:p>
            <a:pPr marL="344488" lvl="0" indent="-344488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As mentioned, the current draft of the Analysis Quality Test Battery is available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on the Applied Risk Management website, right hand nav bar.</a:t>
            </a:r>
          </a:p>
          <a:p>
            <a:pPr marL="344488" lvl="0" indent="-344488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If you want a copy of these slides, email me at the above email address.</a:t>
            </a:r>
          </a:p>
        </p:txBody>
      </p:sp>
    </p:spTree>
    <p:extLst>
      <p:ext uri="{BB962C8B-B14F-4D97-AF65-F5344CB8AC3E}">
        <p14:creationId xmlns:p14="http://schemas.microsoft.com/office/powerpoint/2010/main" val="2704124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9E04CE-F05B-44C4-84A6-9832F4F8321B}"/>
              </a:ext>
            </a:extLst>
          </p:cNvPr>
          <p:cNvSpPr/>
          <p:nvPr/>
        </p:nvSpPr>
        <p:spPr>
          <a:xfrm>
            <a:off x="289711" y="1101996"/>
            <a:ext cx="11805719" cy="37261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5CEABD-138E-4DC7-852E-4F5C2BE423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Background and Context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Current Analysis Quality Test Battery</a:t>
            </a:r>
          </a:p>
          <a:p>
            <a:r>
              <a:rPr lang="nb-NO" dirty="0"/>
              <a:t>Questions and Reflections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Ongoing Initiatives in ARMSG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D48C20F-6309-426E-89E6-E4CC4718886E}"/>
              </a:ext>
            </a:extLst>
          </p:cNvPr>
          <p:cNvSpPr txBox="1"/>
          <p:nvPr/>
        </p:nvSpPr>
        <p:spPr>
          <a:xfrm>
            <a:off x="8108629" y="1929227"/>
            <a:ext cx="324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Steve Ackerlund, Founding Chair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7D209A3-D789-438E-9CF4-9BBE231812FE}"/>
              </a:ext>
            </a:extLst>
          </p:cNvPr>
          <p:cNvSpPr txBox="1"/>
          <p:nvPr/>
        </p:nvSpPr>
        <p:spPr>
          <a:xfrm>
            <a:off x="8108629" y="3629370"/>
            <a:ext cx="28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John Lathrop, Past Chair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F2DA4A7-84EF-4F2D-BAD2-664A8E58E38A}"/>
              </a:ext>
            </a:extLst>
          </p:cNvPr>
          <p:cNvSpPr txBox="1"/>
          <p:nvPr/>
        </p:nvSpPr>
        <p:spPr>
          <a:xfrm>
            <a:off x="8108629" y="5464452"/>
            <a:ext cx="265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Willy Roed, Current Chair</a:t>
            </a:r>
          </a:p>
        </p:txBody>
      </p: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48A2D5D-8940-40A9-8EDA-2B282498C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4" y="4953996"/>
            <a:ext cx="1409700" cy="1409700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55D2264-6C3B-4E01-B880-68C1F345D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17423"/>
          <a:stretch/>
        </p:blipFill>
        <p:spPr>
          <a:xfrm>
            <a:off x="6782670" y="3091954"/>
            <a:ext cx="1309329" cy="1454830"/>
          </a:xfrm>
          <a:prstGeom prst="rect">
            <a:avLst/>
          </a:prstGeom>
        </p:spPr>
      </p:pic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316E447-7A10-4811-9C45-2C5EB7AA7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6820114" y="1337095"/>
            <a:ext cx="1234440" cy="15758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E7AFCB-2043-4DB2-8E91-F34C61832FBB}"/>
              </a:ext>
            </a:extLst>
          </p:cNvPr>
          <p:cNvSpPr/>
          <p:nvPr/>
        </p:nvSpPr>
        <p:spPr>
          <a:xfrm>
            <a:off x="10937599" y="85425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F6404-36BA-4EF9-BA09-7E31687C7E3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99805" y="978128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tel 3">
            <a:extLst>
              <a:ext uri="{FF2B5EF4-FFF2-40B4-BE49-F238E27FC236}">
                <a16:creationId xmlns:a16="http://schemas.microsoft.com/office/drawing/2014/main" id="{D1779444-3B9E-47D0-A982-D7B3F6CEF07E}"/>
              </a:ext>
            </a:extLst>
          </p:cNvPr>
          <p:cNvSpPr txBox="1">
            <a:spLocks/>
          </p:cNvSpPr>
          <p:nvPr/>
        </p:nvSpPr>
        <p:spPr>
          <a:xfrm>
            <a:off x="27381" y="448616"/>
            <a:ext cx="10515600" cy="548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>
                <a:solidFill>
                  <a:srgbClr val="C00000"/>
                </a:solidFill>
                <a:latin typeface="+mn-lt"/>
              </a:rPr>
              <a:t>Webinar Outline</a:t>
            </a:r>
            <a:endParaRPr lang="nb-NO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734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2277F68-DB5A-4825-BA76-02CCA5B6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566"/>
            <a:ext cx="0" cy="0"/>
          </a:xfrm>
        </p:spPr>
        <p:txBody>
          <a:bodyPr/>
          <a:lstStyle/>
          <a:p>
            <a:br>
              <a:rPr lang="en-US" b="1" dirty="0"/>
            </a:br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68D508A-247A-42BB-87E4-86BD8E1BE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380"/>
              </p:ext>
            </p:extLst>
          </p:nvPr>
        </p:nvGraphicFramePr>
        <p:xfrm>
          <a:off x="838200" y="1825625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669382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03465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Date/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7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Send </a:t>
                      </a:r>
                      <a:r>
                        <a:rPr lang="nb-NO" dirty="0" err="1"/>
                        <a:t>the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text</a:t>
                      </a:r>
                      <a:r>
                        <a:rPr lang="nb-NO" dirty="0"/>
                        <a:t> to SRA </a:t>
                      </a:r>
                      <a:r>
                        <a:rPr lang="nb-NO" dirty="0" err="1"/>
                        <a:t>members</a:t>
                      </a:r>
                      <a:r>
                        <a:rPr lang="nb-NO" dirty="0"/>
                        <a:t> and </a:t>
                      </a:r>
                      <a:r>
                        <a:rPr lang="nb-NO" dirty="0" err="1"/>
                        <a:t>Specialty</a:t>
                      </a:r>
                      <a:r>
                        <a:rPr lang="nb-NO" dirty="0"/>
                        <a:t>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Specialty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groups</a:t>
                      </a:r>
                      <a:r>
                        <a:rPr lang="nb-NO" dirty="0"/>
                        <a:t>: </a:t>
                      </a:r>
                      <a:r>
                        <a:rPr lang="nb-NO" dirty="0" err="1"/>
                        <a:t>Performed</a:t>
                      </a:r>
                      <a:endParaRPr lang="nb-NO" dirty="0"/>
                    </a:p>
                    <a:p>
                      <a:r>
                        <a:rPr lang="nb-NO" dirty="0" err="1"/>
                        <a:t>Members</a:t>
                      </a:r>
                      <a:r>
                        <a:rPr lang="nb-NO" dirty="0"/>
                        <a:t>: </a:t>
                      </a:r>
                      <a:r>
                        <a:rPr lang="nb-NO" dirty="0" err="1"/>
                        <a:t>Next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newsletter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2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Feedback from </a:t>
                      </a:r>
                      <a:r>
                        <a:rPr lang="nb-NO" dirty="0" err="1"/>
                        <a:t>members</a:t>
                      </a:r>
                      <a:r>
                        <a:rPr lang="nb-NO" dirty="0"/>
                        <a:t> and </a:t>
                      </a:r>
                      <a:r>
                        <a:rPr lang="nb-NO" dirty="0" err="1"/>
                        <a:t>Specialty</a:t>
                      </a:r>
                      <a:r>
                        <a:rPr lang="nb-NO" dirty="0"/>
                        <a:t>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October</a:t>
                      </a:r>
                      <a:r>
                        <a:rPr lang="nb-NO" dirty="0"/>
                        <a:t> 1st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4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Update </a:t>
                      </a:r>
                      <a:r>
                        <a:rPr lang="nb-NO" dirty="0" err="1"/>
                        <a:t>of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document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based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comments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November 1st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8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SRA Council discussions and potential approval as an SRA document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6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Presentation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SRA Annual Meeting, December 2019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0498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67C2841-79C2-4A94-A383-7DCDE54E29E6}"/>
              </a:ext>
            </a:extLst>
          </p:cNvPr>
          <p:cNvSpPr/>
          <p:nvPr/>
        </p:nvSpPr>
        <p:spPr>
          <a:xfrm>
            <a:off x="10937599" y="917633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CA56C-FA56-4029-BF26-3AA61E6D577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9805" y="1041502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8676D4-21AF-47CD-8AFC-5152D86202FF}"/>
              </a:ext>
            </a:extLst>
          </p:cNvPr>
          <p:cNvSpPr txBox="1"/>
          <p:nvPr/>
        </p:nvSpPr>
        <p:spPr>
          <a:xfrm>
            <a:off x="99805" y="434566"/>
            <a:ext cx="5659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C00000"/>
                </a:solidFill>
              </a:rPr>
              <a:t>AQT Battery Hearing 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7512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219CD4-7DE9-4CCF-9114-12DD6A18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924"/>
            <a:ext cx="0" cy="0"/>
          </a:xfrm>
        </p:spPr>
        <p:txBody>
          <a:bodyPr/>
          <a:lstStyle/>
          <a:p>
            <a:br>
              <a:rPr lang="en-US" b="1" dirty="0"/>
            </a:br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D81B313-C8C4-49EB-AB94-B510F4950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60518"/>
              </p:ext>
            </p:extLst>
          </p:nvPr>
        </p:nvGraphicFramePr>
        <p:xfrm>
          <a:off x="412807" y="1426002"/>
          <a:ext cx="11515035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731">
                  <a:extLst>
                    <a:ext uri="{9D8B030D-6E8A-4147-A177-3AD203B41FA5}">
                      <a16:colId xmlns:a16="http://schemas.microsoft.com/office/drawing/2014/main" val="2218864829"/>
                    </a:ext>
                  </a:extLst>
                </a:gridCol>
                <a:gridCol w="4522304">
                  <a:extLst>
                    <a:ext uri="{9D8B030D-6E8A-4147-A177-3AD203B41FA5}">
                      <a16:colId xmlns:a16="http://schemas.microsoft.com/office/drawing/2014/main" val="2456040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Status/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42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Analysis </a:t>
                      </a:r>
                      <a:r>
                        <a:rPr lang="nb-NO" dirty="0" err="1"/>
                        <a:t>Quality</a:t>
                      </a:r>
                      <a:r>
                        <a:rPr lang="nb-NO" dirty="0"/>
                        <a:t> Test Battery </a:t>
                      </a:r>
                      <a:r>
                        <a:rPr lang="nb-NO" b="1" dirty="0" err="1"/>
                        <a:t>document</a:t>
                      </a:r>
                      <a:endParaRPr lang="nb-NO" b="1" dirty="0"/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Finished</a:t>
                      </a:r>
                      <a:r>
                        <a:rPr lang="nb-NO" dirty="0"/>
                        <a:t> in 2019 (</a:t>
                      </a:r>
                      <a:r>
                        <a:rPr lang="nb-NO" dirty="0" err="1"/>
                        <a:t>if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accepted</a:t>
                      </a:r>
                      <a:r>
                        <a:rPr lang="nb-NO" dirty="0"/>
                        <a:t> by </a:t>
                      </a:r>
                      <a:r>
                        <a:rPr lang="nb-NO" dirty="0" err="1"/>
                        <a:t>council</a:t>
                      </a:r>
                      <a:r>
                        <a:rPr lang="nb-NO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Analysis </a:t>
                      </a:r>
                      <a:r>
                        <a:rPr lang="nb-NO" dirty="0" err="1"/>
                        <a:t>Quality</a:t>
                      </a:r>
                      <a:r>
                        <a:rPr lang="nb-NO" dirty="0"/>
                        <a:t> Test Battery </a:t>
                      </a:r>
                      <a:r>
                        <a:rPr lang="nb-NO" b="1" dirty="0"/>
                        <a:t>software </a:t>
                      </a:r>
                      <a:r>
                        <a:rPr lang="nb-NO" b="1" dirty="0" err="1"/>
                        <a:t>tool</a:t>
                      </a:r>
                      <a:endParaRPr lang="nb-NO" b="1" dirty="0"/>
                    </a:p>
                    <a:p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2020. (</a:t>
                      </a:r>
                      <a:r>
                        <a:rPr lang="nb-NO" dirty="0" err="1"/>
                        <a:t>Working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specifications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now</a:t>
                      </a:r>
                      <a:r>
                        <a:rPr lang="nb-NO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36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Applied Risk Management </a:t>
                      </a:r>
                      <a:r>
                        <a:rPr lang="nb-NO" b="1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Continuous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activity</a:t>
                      </a:r>
                      <a:r>
                        <a:rPr lang="nb-NO" dirty="0"/>
                        <a:t>. See «</a:t>
                      </a:r>
                      <a:r>
                        <a:rPr lang="nb-NO" dirty="0" err="1"/>
                        <a:t>publications</a:t>
                      </a:r>
                      <a:r>
                        <a:rPr lang="nb-NO" dirty="0"/>
                        <a:t>» at </a:t>
                      </a:r>
                      <a:r>
                        <a:rPr lang="nb-NO" dirty="0">
                          <a:hlinkClick r:id="rId3"/>
                        </a:rPr>
                        <a:t>www.sra.org/ARMSG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0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Roundtable Annual Meeting 2019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How do we best </a:t>
                      </a:r>
                      <a:r>
                        <a:rPr lang="en-US" b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improve quality 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of analyses supporting risk management decisions?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How do we make SRA most </a:t>
                      </a:r>
                      <a:r>
                        <a:rPr lang="en-US" b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useful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to real-world, risk management decision makers?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How do we </a:t>
                      </a:r>
                      <a:r>
                        <a:rPr lang="en-US" b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attract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those decision makers into SRA?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0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LinkedIn Group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 be </a:t>
                      </a:r>
                      <a:r>
                        <a:rPr lang="nb-NO" dirty="0" err="1"/>
                        <a:t>launched</a:t>
                      </a:r>
                      <a:r>
                        <a:rPr lang="nb-NO" dirty="0"/>
                        <a:t> at </a:t>
                      </a:r>
                      <a:r>
                        <a:rPr lang="nb-NO" dirty="0" err="1"/>
                        <a:t>Annual</a:t>
                      </a:r>
                      <a:r>
                        <a:rPr lang="nb-NO" dirty="0"/>
                        <a:t> Meeting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105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7A6C300-F56A-4431-BD76-D9533DE7630B}"/>
              </a:ext>
            </a:extLst>
          </p:cNvPr>
          <p:cNvSpPr/>
          <p:nvPr/>
        </p:nvSpPr>
        <p:spPr>
          <a:xfrm>
            <a:off x="10937599" y="808991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731835-4C58-4956-AE70-5ED74665473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9805" y="932860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31398A-C899-4864-B57E-700B55E5213D}"/>
              </a:ext>
            </a:extLst>
          </p:cNvPr>
          <p:cNvSpPr txBox="1"/>
          <p:nvPr/>
        </p:nvSpPr>
        <p:spPr>
          <a:xfrm>
            <a:off x="27381" y="303331"/>
            <a:ext cx="581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C00000"/>
                </a:solidFill>
              </a:rPr>
              <a:t>Ongoing Initiatives in ARMSG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827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69B3FD-ED4F-431C-A982-188F1C8A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" y="365125"/>
            <a:ext cx="11227904" cy="688064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Are you interested in Applied Risk Management?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320114-8C19-49D4-BA69-F786D942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058"/>
            <a:ext cx="10515600" cy="503361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Do you have suggestions or other feedback?</a:t>
            </a:r>
          </a:p>
          <a:p>
            <a:pPr>
              <a:spcBef>
                <a:spcPts val="1200"/>
              </a:spcBef>
            </a:pPr>
            <a:r>
              <a:rPr lang="en-US" dirty="0"/>
              <a:t>Would you like to contribute to ARMSG?</a:t>
            </a:r>
          </a:p>
          <a:p>
            <a:pPr>
              <a:spcBef>
                <a:spcPts val="1200"/>
              </a:spcBef>
            </a:pPr>
            <a:r>
              <a:rPr lang="en-US" dirty="0"/>
              <a:t>Chair Elect Nomination? (election in December)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Executive Committee: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Chair: Willy Røed (</a:t>
            </a:r>
            <a:r>
              <a:rPr lang="en-US" dirty="0">
                <a:hlinkClick r:id="rId3"/>
              </a:rPr>
              <a:t>wr@proactima.com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Past Chair: John Lathrop (</a:t>
            </a:r>
            <a:r>
              <a:rPr lang="en-US" dirty="0">
                <a:hlinkClick r:id="rId4"/>
              </a:rPr>
              <a:t>jlathrop@innovativedecisions.com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Secretary: Patricia Larkin (</a:t>
            </a:r>
            <a:r>
              <a:rPr lang="en-US" dirty="0">
                <a:hlinkClick r:id="rId5"/>
              </a:rPr>
              <a:t>plarkin@xplornet.com</a:t>
            </a:r>
            <a:r>
              <a:rPr lang="en-US" dirty="0"/>
              <a:t>)</a:t>
            </a:r>
          </a:p>
          <a:p>
            <a:pPr lvl="1">
              <a:lnSpc>
                <a:spcPct val="125000"/>
              </a:lnSpc>
              <a:spcBef>
                <a:spcPts val="1200"/>
              </a:spcBef>
            </a:pPr>
            <a:r>
              <a:rPr lang="en-US" dirty="0"/>
              <a:t>Advisors: Steve Ackerlund </a:t>
            </a:r>
            <a:r>
              <a:rPr lang="sv-SE" dirty="0"/>
              <a:t>(</a:t>
            </a:r>
            <a:r>
              <a:rPr lang="nb-NO" u="sng" dirty="0">
                <a:hlinkClick r:id="rId6"/>
              </a:rPr>
              <a:t>WAckerlund@ene.com</a:t>
            </a:r>
            <a:r>
              <a:rPr lang="nb-NO" u="sng" dirty="0"/>
              <a:t>)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	Ronald Dyer (</a:t>
            </a:r>
            <a:r>
              <a:rPr lang="en-US" dirty="0">
                <a:hlinkClick r:id="rId7"/>
              </a:rPr>
              <a:t>ronald.dyer@sheffield.ac.uk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Rob Waller (</a:t>
            </a:r>
            <a:r>
              <a:rPr lang="de-DE" dirty="0">
                <a:hlinkClick r:id="rId8"/>
              </a:rPr>
              <a:t>rw@protectheritage.com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7F974-C0B7-4A81-B7E4-306CAE7720A2}"/>
              </a:ext>
            </a:extLst>
          </p:cNvPr>
          <p:cNvSpPr/>
          <p:nvPr/>
        </p:nvSpPr>
        <p:spPr>
          <a:xfrm>
            <a:off x="10937599" y="808991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F2C6E5-D91C-4995-B8E8-C054315E21D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99805" y="932860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4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30D9D-B66A-4F8F-9A52-D95E02F472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473" y="291234"/>
            <a:ext cx="10515600" cy="706293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Applied Risk Management Specialty Group</a:t>
            </a:r>
          </a:p>
        </p:txBody>
      </p:sp>
      <p:sp>
        <p:nvSpPr>
          <p:cNvPr id="4" name="Snakkeboble: oval 3">
            <a:extLst>
              <a:ext uri="{FF2B5EF4-FFF2-40B4-BE49-F238E27FC236}">
                <a16:creationId xmlns:a16="http://schemas.microsoft.com/office/drawing/2014/main" id="{E45BA629-41CA-482E-82F8-431BAD7616EC}"/>
              </a:ext>
            </a:extLst>
          </p:cNvPr>
          <p:cNvSpPr/>
          <p:nvPr/>
        </p:nvSpPr>
        <p:spPr>
          <a:xfrm>
            <a:off x="6549506" y="1825625"/>
            <a:ext cx="5086905" cy="3480046"/>
          </a:xfrm>
          <a:prstGeom prst="wedgeEllipseCallout">
            <a:avLst>
              <a:gd name="adj1" fmla="val -58529"/>
              <a:gd name="adj2" fmla="val 70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Relevant for all SRA members</a:t>
            </a:r>
          </a:p>
        </p:txBody>
      </p:sp>
      <p:sp>
        <p:nvSpPr>
          <p:cNvPr id="5" name="Snakkeboble: oval 4">
            <a:extLst>
              <a:ext uri="{FF2B5EF4-FFF2-40B4-BE49-F238E27FC236}">
                <a16:creationId xmlns:a16="http://schemas.microsoft.com/office/drawing/2014/main" id="{63D2C8B9-0D0F-4DA1-B21C-77803930D5DD}"/>
              </a:ext>
            </a:extLst>
          </p:cNvPr>
          <p:cNvSpPr/>
          <p:nvPr/>
        </p:nvSpPr>
        <p:spPr>
          <a:xfrm>
            <a:off x="555591" y="1825625"/>
            <a:ext cx="5086905" cy="3480046"/>
          </a:xfrm>
          <a:prstGeom prst="wedgeEllipseCallout">
            <a:avLst>
              <a:gd name="adj1" fmla="val 45485"/>
              <a:gd name="adj2" fmla="val 69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Seeks to make the expertise of the SRA community more accessible and usable to real-world practitioners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4A5D4-4EE1-499F-8E7D-E08F3389E434}"/>
              </a:ext>
            </a:extLst>
          </p:cNvPr>
          <p:cNvSpPr/>
          <p:nvPr/>
        </p:nvSpPr>
        <p:spPr>
          <a:xfrm>
            <a:off x="10937599" y="85425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1FBD58-1194-45EF-92DC-AF6532624A33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99805" y="978128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01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EDA87F-82A3-42AB-B6B1-F7D4B55AF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05" y="315345"/>
            <a:ext cx="11191043" cy="679585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Bridge the gap towards risk analysis practitioners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21C7A4-BD7D-4BF8-82D8-D8C0611438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66" y="1657713"/>
            <a:ext cx="11191043" cy="3584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Establish SRA as the preeminent clearinghouse bridging risk management with risk analysis tools</a:t>
            </a:r>
          </a:p>
          <a:p>
            <a:pPr>
              <a:spcBef>
                <a:spcPts val="1800"/>
              </a:spcBef>
            </a:pPr>
            <a:r>
              <a:rPr lang="en-US" dirty="0"/>
              <a:t>Attract risk managers to SRA</a:t>
            </a:r>
          </a:p>
          <a:p>
            <a:pPr>
              <a:spcBef>
                <a:spcPts val="1800"/>
              </a:spcBef>
            </a:pPr>
            <a:r>
              <a:rPr lang="en-US" dirty="0"/>
              <a:t>Encourage collaborative and interdisciplinary research on applied risk management concepts, terminology, and frameworks</a:t>
            </a:r>
          </a:p>
          <a:p>
            <a:pPr>
              <a:spcBef>
                <a:spcPts val="1800"/>
              </a:spcBef>
            </a:pPr>
            <a:r>
              <a:rPr lang="en-US" dirty="0"/>
              <a:t>Promote risk management as an effective approach for addressing a wide range of technically and socially complex problems facing the world today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84480-600E-42C4-85CE-30F82F0FB89E}"/>
              </a:ext>
            </a:extLst>
          </p:cNvPr>
          <p:cNvSpPr/>
          <p:nvPr/>
        </p:nvSpPr>
        <p:spPr>
          <a:xfrm>
            <a:off x="10937599" y="85425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CF2FB2-6ECA-46A9-B218-0E91B588910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99805" y="978128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8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56625-FB1B-4A4F-802E-FF9ABA4BF0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805" y="191477"/>
            <a:ext cx="11297868" cy="629179"/>
          </a:xfrm>
          <a:prstGeom prst="rect">
            <a:avLst/>
          </a:prstGeom>
        </p:spPr>
        <p:txBody>
          <a:bodyPr/>
          <a:lstStyle/>
          <a:p>
            <a:r>
              <a:rPr lang="nb-NO" sz="3600" b="1" dirty="0">
                <a:solidFill>
                  <a:srgbClr val="C00000"/>
                </a:solidFill>
                <a:latin typeface="+mn-lt"/>
              </a:rPr>
              <a:t>History of ARMSG and the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Analysis Quality Tests Initiative</a:t>
            </a:r>
            <a:endParaRPr lang="nb-N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939" y="1509571"/>
            <a:ext cx="9753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2013: ARMSG Founded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2015: SRA Roundtable “Identifying and Promoting ‘Core Knowledge’ in Risk Management”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“no one ring to rule them all”, but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 are core principles.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 is a need for improved methods of establishing quality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SRA can and should provide this global leadership!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Roundtables continue:  2016, 2017, 2018, and the next one in 2019.</a:t>
            </a:r>
            <a:br>
              <a:rPr lang="en-US" dirty="0"/>
            </a:br>
            <a:r>
              <a:rPr lang="en-US" dirty="0"/>
              <a:t>		And the interleaved sequence of webinars 2016, 2017, 2018, and now this one.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John Lathrop, chief architect, “Analysis Quality Tests”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Willy to conclude with other synergistic initiatives and an invitation to join in the fun!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AD0C3-AB13-4889-B652-A40CE3F56ECD}"/>
              </a:ext>
            </a:extLst>
          </p:cNvPr>
          <p:cNvSpPr/>
          <p:nvPr/>
        </p:nvSpPr>
        <p:spPr>
          <a:xfrm>
            <a:off x="10937599" y="85425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A95A5-B319-423A-A388-5E8E28B00F9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9805" y="978128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0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C3913C-8585-40CA-94FF-075943B188AD}"/>
              </a:ext>
            </a:extLst>
          </p:cNvPr>
          <p:cNvSpPr/>
          <p:nvPr/>
        </p:nvSpPr>
        <p:spPr>
          <a:xfrm>
            <a:off x="289711" y="1118799"/>
            <a:ext cx="11805719" cy="18340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657206-DCB2-496A-9B88-B07CADDC6085}"/>
              </a:ext>
            </a:extLst>
          </p:cNvPr>
          <p:cNvSpPr/>
          <p:nvPr/>
        </p:nvSpPr>
        <p:spPr>
          <a:xfrm>
            <a:off x="289711" y="4675256"/>
            <a:ext cx="11805719" cy="18647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5CEABD-138E-4DC7-852E-4F5C2BE423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/>
          <a:lstStyle/>
          <a:p>
            <a:r>
              <a:rPr lang="nb-NO" dirty="0"/>
              <a:t>Background and Context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Current Analysis Quality Test Battery</a:t>
            </a:r>
          </a:p>
          <a:p>
            <a:r>
              <a:rPr lang="nb-NO" dirty="0"/>
              <a:t>Questions and Reflections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Ongoing Initiatives in ARMSG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D48C20F-6309-426E-89E6-E4CC4718886E}"/>
              </a:ext>
            </a:extLst>
          </p:cNvPr>
          <p:cNvSpPr txBox="1"/>
          <p:nvPr/>
        </p:nvSpPr>
        <p:spPr>
          <a:xfrm>
            <a:off x="8108629" y="1929227"/>
            <a:ext cx="324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Steve Ackerlund, Founding Chair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7D209A3-D789-438E-9CF4-9BBE231812FE}"/>
              </a:ext>
            </a:extLst>
          </p:cNvPr>
          <p:cNvSpPr txBox="1"/>
          <p:nvPr/>
        </p:nvSpPr>
        <p:spPr>
          <a:xfrm>
            <a:off x="8108629" y="3629370"/>
            <a:ext cx="28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John Lathrop, Past Chair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F2DA4A7-84EF-4F2D-BAD2-664A8E58E38A}"/>
              </a:ext>
            </a:extLst>
          </p:cNvPr>
          <p:cNvSpPr txBox="1"/>
          <p:nvPr/>
        </p:nvSpPr>
        <p:spPr>
          <a:xfrm>
            <a:off x="8108629" y="5464452"/>
            <a:ext cx="265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Willy Roed, Current Chair</a:t>
            </a:r>
          </a:p>
        </p:txBody>
      </p: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48A2D5D-8940-40A9-8EDA-2B282498C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4" y="4953996"/>
            <a:ext cx="1409700" cy="1409700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55D2264-6C3B-4E01-B880-68C1F345D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17423"/>
          <a:stretch/>
        </p:blipFill>
        <p:spPr>
          <a:xfrm>
            <a:off x="6782670" y="3091954"/>
            <a:ext cx="1309329" cy="1454830"/>
          </a:xfrm>
          <a:prstGeom prst="rect">
            <a:avLst/>
          </a:prstGeom>
        </p:spPr>
      </p:pic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316E447-7A10-4811-9C45-2C5EB7AA7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6820114" y="1337095"/>
            <a:ext cx="1234440" cy="15758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E7AFCB-2043-4DB2-8E91-F34C61832FBB}"/>
              </a:ext>
            </a:extLst>
          </p:cNvPr>
          <p:cNvSpPr/>
          <p:nvPr/>
        </p:nvSpPr>
        <p:spPr>
          <a:xfrm>
            <a:off x="10937599" y="854259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4F6404-36BA-4EF9-BA09-7E31687C7E3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99805" y="978128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BBB587-B86F-4AA5-A3CC-6AA04A41EB41}"/>
              </a:ext>
            </a:extLst>
          </p:cNvPr>
          <p:cNvSpPr txBox="1"/>
          <p:nvPr/>
        </p:nvSpPr>
        <p:spPr>
          <a:xfrm>
            <a:off x="99805" y="270393"/>
            <a:ext cx="335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Webinar Outline</a:t>
            </a:r>
          </a:p>
        </p:txBody>
      </p:sp>
    </p:spTree>
    <p:extLst>
      <p:ext uri="{BB962C8B-B14F-4D97-AF65-F5344CB8AC3E}">
        <p14:creationId xmlns:p14="http://schemas.microsoft.com/office/powerpoint/2010/main" val="117554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20595" y="47662"/>
            <a:ext cx="2826734" cy="44719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/>
              <a:t>Applied Risk Management</a:t>
            </a:r>
            <a:br>
              <a:rPr lang="en-US" sz="1600" dirty="0"/>
            </a:br>
            <a:r>
              <a:rPr lang="en-US" sz="1600" dirty="0"/>
              <a:t>Specialty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148" y="3826343"/>
            <a:ext cx="9529917" cy="81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“Culture of Analysis Quality”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 non-risk-analyst decision makers insist on that analysis quality?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833" y="6078568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SRA Webinar, September 4,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8665" y="5783903"/>
            <a:ext cx="438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Applied Risk Management Specialty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EC330-875B-47EC-A28E-A62AB95F22DA}"/>
              </a:ext>
            </a:extLst>
          </p:cNvPr>
          <p:cNvSpPr txBox="1"/>
          <p:nvPr/>
        </p:nvSpPr>
        <p:spPr>
          <a:xfrm>
            <a:off x="2076792" y="1060154"/>
            <a:ext cx="8024120" cy="1136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Improve the Quality of Analyses</a:t>
            </a:r>
          </a:p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Risk Management?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B20D6-F2FE-478C-A4A9-CE4C9A570CE8}"/>
              </a:ext>
            </a:extLst>
          </p:cNvPr>
          <p:cNvSpPr txBox="1"/>
          <p:nvPr/>
        </p:nvSpPr>
        <p:spPr>
          <a:xfrm>
            <a:off x="1041148" y="4908471"/>
            <a:ext cx="8154540" cy="81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do that in a way that gets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“on the ground,”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 in an unread, stays-on-shelf “Standard”?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42129-2A35-4937-9D30-1555768DBAD4}"/>
              </a:ext>
            </a:extLst>
          </p:cNvPr>
          <p:cNvSpPr txBox="1"/>
          <p:nvPr/>
        </p:nvSpPr>
        <p:spPr>
          <a:xfrm>
            <a:off x="226335" y="2003723"/>
            <a:ext cx="437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Symbol" panose="05050102010706020507" pitchFamily="18" charset="2"/>
              </a:rPr>
              <a:t>Þ</a:t>
            </a:r>
            <a:r>
              <a:rPr lang="en-US" sz="4000" dirty="0">
                <a:latin typeface="Symbol" panose="05050102010706020507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Three Questions: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B035A-FE19-4A81-A5D9-0F1EDCC18E94}"/>
              </a:ext>
            </a:extLst>
          </p:cNvPr>
          <p:cNvSpPr txBox="1"/>
          <p:nvPr/>
        </p:nvSpPr>
        <p:spPr>
          <a:xfrm>
            <a:off x="1041148" y="2744214"/>
            <a:ext cx="10627974" cy="810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“analysis quality” to cover all we want to cover,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and in terms non-risk-analyst decision makers can appreciate and understand?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C3F25-6239-42A8-AFB0-5C300B2A5C6E}"/>
              </a:ext>
            </a:extLst>
          </p:cNvPr>
          <p:cNvSpPr txBox="1"/>
          <p:nvPr/>
        </p:nvSpPr>
        <p:spPr>
          <a:xfrm>
            <a:off x="113650" y="119158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Title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13192-9A8A-45EF-A5EB-38B6FB243094}"/>
              </a:ext>
            </a:extLst>
          </p:cNvPr>
          <p:cNvSpPr txBox="1"/>
          <p:nvPr/>
        </p:nvSpPr>
        <p:spPr>
          <a:xfrm>
            <a:off x="2178639" y="32275"/>
            <a:ext cx="7328336" cy="9875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2454275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Debrief Version</a:t>
            </a:r>
            <a:r>
              <a:rPr lang="en-US" sz="2400" b="1" dirty="0">
                <a:solidFill>
                  <a:srgbClr val="FF0000"/>
                </a:solidFill>
              </a:rPr>
              <a:t>:	- Participant Responses:  Slide 18-20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	- Vote Results:                    Slide 21</a:t>
            </a:r>
          </a:p>
        </p:txBody>
      </p:sp>
    </p:spTree>
    <p:extLst>
      <p:ext uri="{BB962C8B-B14F-4D97-AF65-F5344CB8AC3E}">
        <p14:creationId xmlns:p14="http://schemas.microsoft.com/office/powerpoint/2010/main" val="258230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718745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99805" y="842614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208427"/>
            <a:ext cx="977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Now, Diving In To The Analysis Quality Test Battery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779B3-C12C-4128-9A4A-D0A45D4D90CC}"/>
              </a:ext>
            </a:extLst>
          </p:cNvPr>
          <p:cNvSpPr txBox="1"/>
          <p:nvPr/>
        </p:nvSpPr>
        <p:spPr>
          <a:xfrm>
            <a:off x="99805" y="1090351"/>
            <a:ext cx="2079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Motivation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93092-5F59-4394-BA88-2E2357055FB8}"/>
              </a:ext>
            </a:extLst>
          </p:cNvPr>
          <p:cNvSpPr txBox="1"/>
          <p:nvPr/>
        </p:nvSpPr>
        <p:spPr>
          <a:xfrm>
            <a:off x="18328" y="1675126"/>
            <a:ext cx="12231618" cy="325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lnSpc>
                <a:spcPct val="108000"/>
              </a:lnSpc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dirty="0"/>
              <a:t>Participated in 5 Third Party Reviews of major risk assessments, BTRA, RNTRA, RAPID, 2 others (sensitive).</a:t>
            </a:r>
            <a:br>
              <a:rPr lang="en-US" b="1" dirty="0"/>
            </a:br>
            <a:r>
              <a:rPr lang="en-US" b="1" dirty="0"/>
              <a:t>	And comparison of five rad-</a:t>
            </a:r>
            <a:r>
              <a:rPr lang="en-US" b="1" dirty="0" err="1"/>
              <a:t>nuc</a:t>
            </a:r>
            <a:r>
              <a:rPr lang="en-US" b="1" dirty="0"/>
              <a:t> terrorism risk assessments.</a:t>
            </a:r>
          </a:p>
          <a:p>
            <a:pPr marL="227013" indent="-227013">
              <a:lnSpc>
                <a:spcPct val="108000"/>
              </a:lnSpc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dirty="0"/>
              <a:t>In most cases the risk assessments were blow-you-away fantastic analyses,</a:t>
            </a:r>
            <a:br>
              <a:rPr lang="en-US" b="1" dirty="0"/>
            </a:br>
            <a:r>
              <a:rPr lang="en-US" b="1" dirty="0"/>
              <a:t>	but in many cases the effectiveness of advice to non-risk-analyst decision makers in their “real world” could be improved.</a:t>
            </a:r>
          </a:p>
          <a:p>
            <a:pPr marL="227013" indent="-227013">
              <a:lnSpc>
                <a:spcPct val="108000"/>
              </a:lnSpc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dirty="0"/>
              <a:t>Many other similar experiences by several members of the specialty group.</a:t>
            </a:r>
          </a:p>
          <a:p>
            <a:pPr marL="227013" indent="-227013">
              <a:lnSpc>
                <a:spcPct val="108000"/>
              </a:lnSpc>
              <a:spcBef>
                <a:spcPts val="36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dirty="0"/>
              <a:t>So we all said “Hey!  What can we do about this?  We’re the Applied Risk Management Specialty Group, so ….”</a:t>
            </a:r>
          </a:p>
        </p:txBody>
      </p:sp>
    </p:spTree>
    <p:extLst>
      <p:ext uri="{BB962C8B-B14F-4D97-AF65-F5344CB8AC3E}">
        <p14:creationId xmlns:p14="http://schemas.microsoft.com/office/powerpoint/2010/main" val="368031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D4867-0572-4FB9-AC1A-E89C05A86DF9}"/>
              </a:ext>
            </a:extLst>
          </p:cNvPr>
          <p:cNvSpPr/>
          <p:nvPr/>
        </p:nvSpPr>
        <p:spPr>
          <a:xfrm>
            <a:off x="10937599" y="365381"/>
            <a:ext cx="1227020" cy="2477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800" dirty="0"/>
              <a:t>Applied Risk Management</a:t>
            </a:r>
            <a:br>
              <a:rPr lang="en-US" sz="800" dirty="0"/>
            </a:br>
            <a:r>
              <a:rPr lang="en-US" sz="800" dirty="0"/>
              <a:t>Specialty Group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17611-0060-452A-B246-D1B60E3520CB}"/>
              </a:ext>
            </a:extLst>
          </p:cNvPr>
          <p:cNvCxnSpPr>
            <a:cxnSpLocks/>
          </p:cNvCxnSpPr>
          <p:nvPr/>
        </p:nvCxnSpPr>
        <p:spPr>
          <a:xfrm flipV="1">
            <a:off x="99805" y="581612"/>
            <a:ext cx="10837794" cy="1680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4EB512-E2B6-4E1F-8253-AED930C504D6}"/>
              </a:ext>
            </a:extLst>
          </p:cNvPr>
          <p:cNvSpPr txBox="1"/>
          <p:nvPr/>
        </p:nvSpPr>
        <p:spPr>
          <a:xfrm>
            <a:off x="99805" y="985"/>
            <a:ext cx="10215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Start With Question 1: How Define Analysis Quality?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779B3-C12C-4128-9A4A-D0A45D4D90CC}"/>
              </a:ext>
            </a:extLst>
          </p:cNvPr>
          <p:cNvSpPr txBox="1"/>
          <p:nvPr/>
        </p:nvSpPr>
        <p:spPr>
          <a:xfrm>
            <a:off x="99805" y="641719"/>
            <a:ext cx="9574865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tabLst>
                <a:tab pos="461963" algn="l"/>
              </a:tabLst>
            </a:pPr>
            <a:r>
              <a:rPr lang="en-US" sz="2400" b="1" dirty="0">
                <a:solidFill>
                  <a:srgbClr val="0070C0"/>
                </a:solidFill>
              </a:rPr>
              <a:t>… to cover all we want to cover, in terms non-risk-analyst decision makers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	  can appreciate and understand?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93092-5F59-4394-BA88-2E2357055FB8}"/>
              </a:ext>
            </a:extLst>
          </p:cNvPr>
          <p:cNvSpPr txBox="1"/>
          <p:nvPr/>
        </p:nvSpPr>
        <p:spPr>
          <a:xfrm>
            <a:off x="18328" y="1272939"/>
            <a:ext cx="11856515" cy="154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-227013">
              <a:lnSpc>
                <a:spcPct val="108000"/>
              </a:lnSpc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dirty="0"/>
              <a:t>Simple:  We just assembled all the shortfalls we have observed, wrote a criteria corresponding to each shortfall,</a:t>
            </a:r>
            <a:br>
              <a:rPr lang="en-US" b="1" dirty="0"/>
            </a:br>
            <a:r>
              <a:rPr lang="en-US" b="1" dirty="0"/>
              <a:t>	worded to be meaningful to a non-risk-analyst decision maker, re-worded that criteria as a question,</a:t>
            </a:r>
            <a:br>
              <a:rPr lang="en-US" b="1" dirty="0"/>
            </a:br>
            <a:r>
              <a:rPr lang="en-US" b="1" dirty="0"/>
              <a:t>	“Does the analysis meet that criteria,” with an answer Yes, No, or Does Not Apply, then combined all those questions.</a:t>
            </a:r>
          </a:p>
          <a:p>
            <a:pPr marL="227013" indent="-227013"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61963" algn="l"/>
              </a:tabLst>
            </a:pPr>
            <a:r>
              <a:rPr lang="en-US" b="1" dirty="0"/>
              <a:t>Example: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AD196-4DBE-431B-A484-B02F1DC9C237}"/>
              </a:ext>
            </a:extLst>
          </p:cNvPr>
          <p:cNvSpPr txBox="1"/>
          <p:nvPr/>
        </p:nvSpPr>
        <p:spPr>
          <a:xfrm>
            <a:off x="494442" y="2468405"/>
            <a:ext cx="10345717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Shortfall:  The goal of the analysis is not made clear to all (analysts, decision makers, agencies, stakeholders).</a:t>
            </a:r>
          </a:p>
          <a:p>
            <a:pPr lvl="0"/>
            <a:r>
              <a:rPr lang="en-US" dirty="0"/>
              <a:t>Corresponding analysis quality category:</a:t>
            </a:r>
          </a:p>
          <a:p>
            <a:pPr lvl="0"/>
            <a:r>
              <a:rPr lang="en-US" dirty="0"/>
              <a:t>AQT 1. Clarity of the goal of the analysis.</a:t>
            </a:r>
          </a:p>
          <a:p>
            <a:pPr lvl="1"/>
            <a:r>
              <a:rPr lang="en-US" dirty="0"/>
              <a:t>Is the goal of the analysis clearly described and announced?</a:t>
            </a:r>
            <a:br>
              <a:rPr lang="en-US" dirty="0"/>
            </a:br>
            <a:r>
              <a:rPr lang="en-US" dirty="0"/>
              <a:t>So that all parties can work toward that same goal without special communication.</a:t>
            </a:r>
          </a:p>
          <a:p>
            <a:pPr lvl="1"/>
            <a:r>
              <a:rPr lang="en-US" dirty="0"/>
              <a:t>Is the risk/cost of falling short of that goal described?</a:t>
            </a:r>
            <a:br>
              <a:rPr lang="en-US" dirty="0"/>
            </a:br>
            <a:r>
              <a:rPr lang="en-US" dirty="0"/>
              <a:t>So that all parties are appropriately motivated to achieve that goal.</a:t>
            </a:r>
          </a:p>
          <a:p>
            <a:r>
              <a:rPr lang="en-US" dirty="0"/>
              <a:t>Example goals: to assure a safe design, to develop a safe design, to select the best design,</a:t>
            </a:r>
            <a:br>
              <a:rPr lang="en-US" dirty="0"/>
            </a:br>
            <a:r>
              <a:rPr lang="en-US" dirty="0"/>
              <a:t>	to demonstrate the level of safety to others, to evaluate insurance or risk management policies.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CAD6C-7234-42DC-9DA1-C2C508479664}"/>
              </a:ext>
            </a:extLst>
          </p:cNvPr>
          <p:cNvSpPr txBox="1"/>
          <p:nvPr/>
        </p:nvSpPr>
        <p:spPr>
          <a:xfrm>
            <a:off x="189574" y="5148911"/>
            <a:ext cx="879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For each question (note there are two here): Require one of three answers/answer pairs: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3E989-769D-4088-B891-15891E73EAE3}"/>
              </a:ext>
            </a:extLst>
          </p:cNvPr>
          <p:cNvSpPr txBox="1"/>
          <p:nvPr/>
        </p:nvSpPr>
        <p:spPr>
          <a:xfrm>
            <a:off x="399393" y="5474347"/>
            <a:ext cx="9148210" cy="1138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Yes (with implications for risk management decision making </a:t>
            </a:r>
            <a:r>
              <a:rPr lang="en-US" u="sng" dirty="0"/>
              <a:t>if called for</a:t>
            </a:r>
            <a:r>
              <a:rPr lang="en-US" dirty="0"/>
              <a:t>)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No (with implications for risk management decision making </a:t>
            </a:r>
            <a:r>
              <a:rPr lang="en-US" u="sng" dirty="0"/>
              <a:t>required</a:t>
            </a:r>
            <a:r>
              <a:rPr lang="en-US" dirty="0"/>
              <a:t>)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Does Not Apply (though in cases when there could be an argument whether or not it is DNA,</a:t>
            </a:r>
            <a:br>
              <a:rPr lang="en-US" dirty="0"/>
            </a:br>
            <a:r>
              <a:rPr lang="en-US" dirty="0"/>
              <a:t>		   include any necessary explanation)</a:t>
            </a:r>
          </a:p>
        </p:txBody>
      </p:sp>
    </p:spTree>
    <p:extLst>
      <p:ext uri="{BB962C8B-B14F-4D97-AF65-F5344CB8AC3E}">
        <p14:creationId xmlns:p14="http://schemas.microsoft.com/office/powerpoint/2010/main" val="272731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EB9D72F472743B94AD00191116EE6" ma:contentTypeVersion="8" ma:contentTypeDescription="Create a new document." ma:contentTypeScope="" ma:versionID="93244f7245035390c2f142e787b137ca">
  <xsd:schema xmlns:xsd="http://www.w3.org/2001/XMLSchema" xmlns:xs="http://www.w3.org/2001/XMLSchema" xmlns:p="http://schemas.microsoft.com/office/2006/metadata/properties" xmlns:ns3="d7cb1c4f-ca72-4924-b031-cf7267397fa9" targetNamespace="http://schemas.microsoft.com/office/2006/metadata/properties" ma:root="true" ma:fieldsID="3e1379aaef1c94fd190fb374e826ee03" ns3:_="">
    <xsd:import namespace="d7cb1c4f-ca72-4924-b031-cf7267397f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b1c4f-ca72-4924-b031-cf7267397f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873F4-AE82-4B8D-8950-BEBBC0F92D2F}">
  <ds:schemaRefs>
    <ds:schemaRef ds:uri="http://purl.org/dc/terms/"/>
    <ds:schemaRef ds:uri="http://schemas.openxmlformats.org/package/2006/metadata/core-properties"/>
    <ds:schemaRef ds:uri="d7cb1c4f-ca72-4924-b031-cf7267397fa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BA351E-8385-401D-98A2-E023DFF5B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9945C-BA45-44A4-B193-73D4AEC14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cb1c4f-ca72-4924-b031-cf7267397f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1985</Words>
  <Application>Microsoft Office PowerPoint</Application>
  <PresentationFormat>Widescreen</PresentationFormat>
  <Paragraphs>330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Wingdings</vt:lpstr>
      <vt:lpstr>Office-tema</vt:lpstr>
      <vt:lpstr>PowerPoint Presentation</vt:lpstr>
      <vt:lpstr>Webinar Outline</vt:lpstr>
      <vt:lpstr>Applied Risk Management Specialty Group</vt:lpstr>
      <vt:lpstr>Bridge the gap towards risk analysis practitioners</vt:lpstr>
      <vt:lpstr>History of ARMSG and the Analysis Quality Tests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Are you interested in Applied Risk Management?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Willy Røed</dc:creator>
  <cp:lastModifiedBy>John Lathrop</cp:lastModifiedBy>
  <cp:revision>249</cp:revision>
  <cp:lastPrinted>2019-09-03T16:05:46Z</cp:lastPrinted>
  <dcterms:created xsi:type="dcterms:W3CDTF">2019-04-02T14:33:19Z</dcterms:created>
  <dcterms:modified xsi:type="dcterms:W3CDTF">2019-09-07T23:49:18Z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0x0101002FCEB9D72F472743B94AD00191116EE6</vt:lpwstr>
  </property>
</Properties>
</file>