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5"/>
  </p:notesMasterIdLst>
  <p:sldIdLst>
    <p:sldId id="274" r:id="rId2"/>
    <p:sldId id="348" r:id="rId3"/>
    <p:sldId id="370" r:id="rId4"/>
    <p:sldId id="356" r:id="rId5"/>
    <p:sldId id="357" r:id="rId6"/>
    <p:sldId id="358" r:id="rId7"/>
    <p:sldId id="359" r:id="rId8"/>
    <p:sldId id="364" r:id="rId9"/>
    <p:sldId id="365" r:id="rId10"/>
    <p:sldId id="366" r:id="rId11"/>
    <p:sldId id="367" r:id="rId12"/>
    <p:sldId id="371" r:id="rId13"/>
    <p:sldId id="29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71" autoAdjust="0"/>
    <p:restoredTop sz="94660"/>
  </p:normalViewPr>
  <p:slideViewPr>
    <p:cSldViewPr>
      <p:cViewPr varScale="1">
        <p:scale>
          <a:sx n="116" d="100"/>
          <a:sy n="116" d="100"/>
        </p:scale>
        <p:origin x="-14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255A2-E805-40D8-A141-DC6D84D05DC7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62E36-6CA9-4CC8-9B99-72126AB41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55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8E4C-1C21-48F5-9817-530A53DE2575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5497A-CFAD-4C91-B774-6DE414DCF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1283-EDBD-430B-936C-260C6F885DE6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15BC-2393-4CCC-A334-DF3B641A9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70179-7172-474E-96BC-43D441B00CF9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D366-3290-4AC6-8995-843AFE06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8E72E-7FDE-4382-B580-5553F2DFECEE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6296E-CCB7-4E6B-AD01-7E402E634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EA2D-AB5B-491B-8B2B-233B52ADF2F9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AD4B-D027-4B30-995B-C3824DD03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F915-5892-4CCA-9084-E100BFD75D2C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795D-6308-49B4-8C8A-CC4082F06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A559-09F7-483F-BC8A-BDF4573DE647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5E38-9D22-4422-8CA3-2D6BD7065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C3A0D-7FB6-4805-8F3B-4DD2DF15859F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F78A-0E69-4DBF-9F88-5377ABA94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6B4F-3898-4C3B-B217-4E4CA433FCFA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1D85-70A9-4282-9F6E-D09928527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CFDC-63F8-4C6C-A0F7-1BBBD18463ED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23D6-A00C-4CF0-898A-80AAFA230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9AF92-DE8E-407C-9988-BBB06E7B60AB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FEBA-E2BF-486F-8CFC-ABCBD7800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0A0145-DF33-4FF2-BEE9-9030F3595BFD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A0FF0A-D34D-4C47-924C-ACF1ACFA1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76200" y="1143000"/>
            <a:ext cx="8991600" cy="2209800"/>
          </a:xfrm>
        </p:spPr>
        <p:txBody>
          <a:bodyPr/>
          <a:lstStyle/>
          <a:p>
            <a:pPr eaLnBrk="1" hangingPunct="1"/>
            <a:r>
              <a:rPr lang="en-US" sz="6600" b="1" i="1" dirty="0" smtClean="0"/>
              <a:t>Risk Analysis </a:t>
            </a:r>
            <a:br>
              <a:rPr lang="en-US" sz="6600" b="1" i="1" dirty="0" smtClean="0"/>
            </a:br>
            <a:r>
              <a:rPr lang="en-US" sz="6600" b="1" dirty="0" smtClean="0"/>
              <a:t>Annual Report</a:t>
            </a:r>
            <a:endParaRPr lang="en-US" sz="4800" dirty="0" smtClean="0">
              <a:latin typeface="Arial" charset="0"/>
              <a:cs typeface="Arial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14400" y="3200400"/>
            <a:ext cx="7391400" cy="3429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Tony Cox, Editor-in-Chief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Karen Lowrie, Managing Editor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</a:t>
            </a:r>
            <a:endParaRPr lang="en-US" sz="3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~PP2644.WAV">
            <a:hlinkClick r:id="" action="ppaction://media"/>
          </p:cNvPr>
          <p:cNvPicPr>
            <a:picLocks noRot="1" noChangeAspect="1"/>
          </p:cNvPicPr>
          <p:nvPr>
            <a:wavAudioFile r:embed="rId1" name="~PP2644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b="1" dirty="0" smtClean="0"/>
              <a:t>Best Paper Awards - 2022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Talbot Andrews &amp; John Ryan.  "</a:t>
            </a:r>
            <a:r>
              <a:rPr lang="en-US" b="1" dirty="0"/>
              <a:t>Preferences for Prevention: People Assume Expensive Problems Have Expensive Solutions</a:t>
            </a:r>
            <a:r>
              <a:rPr lang="en-US" dirty="0"/>
              <a:t>" 42(2):370-384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Claire Heard &amp; Tim </a:t>
            </a:r>
            <a:r>
              <a:rPr lang="en-US" dirty="0" err="1"/>
              <a:t>Rakow</a:t>
            </a:r>
            <a:r>
              <a:rPr lang="en-US" dirty="0"/>
              <a:t>.  "</a:t>
            </a:r>
            <a:r>
              <a:rPr lang="en-US" b="1" dirty="0"/>
              <a:t>Examining Insensitivity to Probability in Evidence-Based Communication of Relative Risks: The Role of Affect and </a:t>
            </a:r>
            <a:r>
              <a:rPr lang="en-US" b="1" dirty="0" smtClean="0"/>
              <a:t>Communication Format</a:t>
            </a:r>
            <a:r>
              <a:rPr lang="en-US" b="1" dirty="0"/>
              <a:t>.</a:t>
            </a:r>
            <a:r>
              <a:rPr lang="en-US" dirty="0"/>
              <a:t>"  42(10):2145-2159.</a:t>
            </a:r>
          </a:p>
          <a:p>
            <a:endParaRPr lang="en-US" dirty="0"/>
          </a:p>
        </p:txBody>
      </p:sp>
      <p:pic>
        <p:nvPicPr>
          <p:cNvPr id="6" name="~PP2623.WAV">
            <a:hlinkClick r:id="" action="ppaction://media"/>
          </p:cNvPr>
          <p:cNvPicPr>
            <a:picLocks noRot="1" noChangeAspect="1"/>
          </p:cNvPicPr>
          <p:nvPr>
            <a:wavAudioFile r:embed="rId1" name="~PP2623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591339"/>
      </p:ext>
    </p:extLst>
  </p:cSld>
  <p:clrMapOvr>
    <a:masterClrMapping/>
  </p:clrMapOvr>
  <p:transition advTm="11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Best Paper Awards - 2022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Valtteri</a:t>
            </a:r>
            <a:r>
              <a:rPr lang="en-US" dirty="0" smtClean="0"/>
              <a:t> </a:t>
            </a:r>
            <a:r>
              <a:rPr lang="en-US" dirty="0" err="1"/>
              <a:t>Kallinen</a:t>
            </a:r>
            <a:r>
              <a:rPr lang="en-US" dirty="0"/>
              <a:t> &amp; Aaron </a:t>
            </a:r>
            <a:r>
              <a:rPr lang="en-US" dirty="0" err="1"/>
              <a:t>McFadyen</a:t>
            </a:r>
            <a:r>
              <a:rPr lang="en-US" dirty="0"/>
              <a:t>.  "</a:t>
            </a:r>
            <a:r>
              <a:rPr lang="en-US" b="1" dirty="0"/>
              <a:t>Collision Risk Modeling and Analysis for Lateral Separation to Support Unmanned Traffic Management</a:t>
            </a:r>
            <a:r>
              <a:rPr lang="en-US" dirty="0"/>
              <a:t>." 42(4):854-881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err="1"/>
              <a:t>Unal</a:t>
            </a:r>
            <a:r>
              <a:rPr lang="en-US" dirty="0"/>
              <a:t> Tatar, </a:t>
            </a:r>
            <a:r>
              <a:rPr lang="en-US" dirty="0" err="1"/>
              <a:t>Joost</a:t>
            </a:r>
            <a:r>
              <a:rPr lang="en-US" dirty="0"/>
              <a:t> Santos, &amp; </a:t>
            </a:r>
            <a:r>
              <a:rPr lang="en-US" dirty="0" err="1"/>
              <a:t>Shital</a:t>
            </a:r>
            <a:r>
              <a:rPr lang="en-US" dirty="0"/>
              <a:t> </a:t>
            </a:r>
            <a:r>
              <a:rPr lang="en-US" dirty="0" err="1"/>
              <a:t>Thekdi</a:t>
            </a:r>
            <a:r>
              <a:rPr lang="en-US" dirty="0"/>
              <a:t>. "</a:t>
            </a:r>
            <a:r>
              <a:rPr lang="en-US" b="1" dirty="0"/>
              <a:t>Managing Physical and Economic Risk for Systems with Multidirectional Network </a:t>
            </a:r>
            <a:r>
              <a:rPr lang="en-US" b="1" dirty="0" smtClean="0"/>
              <a:t>Interdependencies.</a:t>
            </a:r>
            <a:r>
              <a:rPr lang="en-US" dirty="0" smtClean="0"/>
              <a:t>"</a:t>
            </a:r>
            <a:r>
              <a:rPr lang="en-US" dirty="0"/>
              <a:t> 42(5):1106-1123.</a:t>
            </a:r>
          </a:p>
          <a:p>
            <a:endParaRPr lang="en-US" dirty="0"/>
          </a:p>
        </p:txBody>
      </p:sp>
      <p:pic>
        <p:nvPicPr>
          <p:cNvPr id="6" name="~PP1627.WAV">
            <a:hlinkClick r:id="" action="ppaction://media"/>
          </p:cNvPr>
          <p:cNvPicPr>
            <a:picLocks noRot="1" noChangeAspect="1"/>
          </p:cNvPicPr>
          <p:nvPr>
            <a:wavAudioFile r:embed="rId1" name="~PP1627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488929"/>
      </p:ext>
    </p:extLst>
  </p:cSld>
  <p:clrMapOvr>
    <a:masterClrMapping/>
  </p:clrMapOvr>
  <p:transition advTm="194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Best Reviewer Awards - 2022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232"/>
            <a:ext cx="65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Timothy Eddy</a:t>
            </a:r>
          </a:p>
          <a:p>
            <a:pPr marL="0" indent="0" algn="ctr">
              <a:buNone/>
            </a:pPr>
            <a:r>
              <a:rPr lang="en-US" dirty="0"/>
              <a:t>Floris </a:t>
            </a:r>
            <a:r>
              <a:rPr lang="en-US" dirty="0" err="1"/>
              <a:t>Goerlandt</a:t>
            </a: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Kjell</a:t>
            </a:r>
            <a:r>
              <a:rPr lang="en-US" dirty="0" smtClean="0"/>
              <a:t> </a:t>
            </a:r>
            <a:r>
              <a:rPr lang="en-US" dirty="0" err="1"/>
              <a:t>Hausken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Michael </a:t>
            </a:r>
            <a:r>
              <a:rPr lang="en-US" dirty="0"/>
              <a:t>Lindell</a:t>
            </a:r>
          </a:p>
          <a:p>
            <a:endParaRPr lang="en-US" dirty="0"/>
          </a:p>
        </p:txBody>
      </p:sp>
      <p:pic>
        <p:nvPicPr>
          <p:cNvPr id="8" name="~PP3421.WAV">
            <a:hlinkClick r:id="" action="ppaction://media"/>
          </p:cNvPr>
          <p:cNvPicPr>
            <a:picLocks noRot="1" noChangeAspect="1"/>
          </p:cNvPicPr>
          <p:nvPr>
            <a:wavAudioFile r:embed="rId1" name="~PP3421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9821412"/>
      </p:ext>
    </p:extLst>
  </p:cSld>
  <p:clrMapOvr>
    <a:masterClrMapping/>
  </p:clrMapOvr>
  <p:transition advTm="344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54762"/>
          </a:xfrm>
        </p:spPr>
        <p:txBody>
          <a:bodyPr/>
          <a:lstStyle/>
          <a:p>
            <a:r>
              <a:rPr lang="en-US" b="1" dirty="0" smtClean="0"/>
              <a:t>Thanks!</a:t>
            </a:r>
            <a:endParaRPr lang="en-US" b="1" dirty="0"/>
          </a:p>
        </p:txBody>
      </p:sp>
      <p:pic>
        <p:nvPicPr>
          <p:cNvPr id="4" name="~PP3341.WAV">
            <a:hlinkClick r:id="" action="ppaction://media"/>
          </p:cNvPr>
          <p:cNvPicPr>
            <a:picLocks noRot="1" noChangeAspect="1"/>
          </p:cNvPicPr>
          <p:nvPr>
            <a:wavAudioFile r:embed="rId1" name="~PP3341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Area Editors</a:t>
            </a:r>
            <a:br>
              <a:rPr lang="en-US" b="1" dirty="0" smtClean="0"/>
            </a:br>
            <a:r>
              <a:rPr lang="en-US" sz="3200" b="1" dirty="0" smtClean="0"/>
              <a:t>(in order of submissions received)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7396359"/>
              </p:ext>
            </p:extLst>
          </p:nvPr>
        </p:nvGraphicFramePr>
        <p:xfrm>
          <a:off x="571500" y="1676400"/>
          <a:ext cx="8191500" cy="45948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19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0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Michael </a:t>
                      </a:r>
                      <a:r>
                        <a:rPr lang="en-US" sz="2400" dirty="0" err="1" smtClean="0">
                          <a:effectLst/>
                        </a:rPr>
                        <a:t>Siegrist</a:t>
                      </a:r>
                      <a:r>
                        <a:rPr lang="en-US" sz="2400" dirty="0" smtClean="0">
                          <a:effectLst/>
                        </a:rPr>
                        <a:t>, Joe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Arvai</a:t>
                      </a:r>
                      <a:r>
                        <a:rPr lang="en-US" sz="2400" dirty="0" smtClean="0">
                          <a:effectLst/>
                        </a:rPr>
                        <a:t> (Risk Perception)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Terje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Aven</a:t>
                      </a:r>
                      <a:r>
                        <a:rPr lang="en-US" sz="2400" dirty="0" smtClean="0">
                          <a:effectLst/>
                        </a:rPr>
                        <a:t> (Policy)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effectLst/>
                        </a:rPr>
                        <a:t>Roshi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Nateghi</a:t>
                      </a:r>
                      <a:r>
                        <a:rPr lang="en-US" sz="2400" dirty="0" smtClean="0">
                          <a:effectLst/>
                        </a:rPr>
                        <a:t>  (Mathematical Modeling and Machine Learning)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John </a:t>
                      </a:r>
                      <a:r>
                        <a:rPr lang="en-US" sz="2400" dirty="0" err="1" smtClean="0">
                          <a:effectLst/>
                        </a:rPr>
                        <a:t>Besley</a:t>
                      </a:r>
                      <a:r>
                        <a:rPr lang="en-US" sz="2400" dirty="0" smtClean="0">
                          <a:effectLst/>
                        </a:rPr>
                        <a:t> (Risk Communication)</a:t>
                      </a:r>
                    </a:p>
                  </a:txBody>
                  <a:tcPr marL="68580" marR="68580" marT="0" marB="0"/>
                </a:tc>
              </a:tr>
              <a:tr h="510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Vicki Bier (Decision Sciences)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Seth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Guikema</a:t>
                      </a:r>
                      <a:r>
                        <a:rPr lang="en-US" sz="2400" dirty="0" smtClean="0">
                          <a:effectLst/>
                        </a:rPr>
                        <a:t>,</a:t>
                      </a:r>
                      <a:r>
                        <a:rPr lang="en-US" sz="2400" baseline="0" dirty="0" smtClean="0">
                          <a:effectLst/>
                        </a:rPr>
                        <a:t> (Natural Hazards)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05124329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Charles Haas (Microbial Risk)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Felicia Wu (Health Risk)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12154037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Jim</a:t>
                      </a:r>
                      <a:r>
                        <a:rPr lang="en-US" sz="2400" baseline="0" dirty="0" smtClean="0">
                          <a:effectLst/>
                        </a:rPr>
                        <a:t> Lambert</a:t>
                      </a:r>
                      <a:r>
                        <a:rPr lang="en-US" sz="2400" dirty="0" smtClean="0">
                          <a:effectLst/>
                        </a:rPr>
                        <a:t> (Engineering) 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4" name="~PP2300.WAV">
            <a:hlinkClick r:id="" action="ppaction://media"/>
          </p:cNvPr>
          <p:cNvPicPr>
            <a:picLocks noRot="1" noChangeAspect="1"/>
          </p:cNvPicPr>
          <p:nvPr>
            <a:wavAudioFile r:embed="rId1" name="~PP2300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454682"/>
      </p:ext>
    </p:extLst>
  </p:cSld>
  <p:clrMapOvr>
    <a:masterClrMapping/>
  </p:clrMapOvr>
  <p:transition advTm="282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Area Editor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Vicki </a:t>
            </a:r>
            <a:r>
              <a:rPr lang="en-US" dirty="0" smtClean="0"/>
              <a:t>Bier: New </a:t>
            </a:r>
            <a:r>
              <a:rPr lang="en-US" dirty="0" smtClean="0"/>
              <a:t>AE for Decision and Management Science (formerly Decision Sciences)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Thanks to Warner North!</a:t>
            </a:r>
          </a:p>
          <a:p>
            <a:pPr lvl="1"/>
            <a:r>
              <a:rPr lang="en-US" dirty="0" smtClean="0"/>
              <a:t>Thanks to </a:t>
            </a:r>
            <a:r>
              <a:rPr lang="en-US" dirty="0" smtClean="0"/>
              <a:t>Kimberly </a:t>
            </a:r>
            <a:r>
              <a:rPr lang="en-US" dirty="0" smtClean="0"/>
              <a:t>Thompson </a:t>
            </a:r>
            <a:r>
              <a:rPr lang="en-US" dirty="0" smtClean="0"/>
              <a:t>for acting as AE after Warner’s retirement as AE in 2021</a:t>
            </a:r>
            <a:endParaRPr lang="en-US" dirty="0" smtClean="0"/>
          </a:p>
        </p:txBody>
      </p:sp>
      <p:pic>
        <p:nvPicPr>
          <p:cNvPr id="10" name="~PP3108.WAV">
            <a:hlinkClick r:id="" action="ppaction://media"/>
          </p:cNvPr>
          <p:cNvPicPr>
            <a:picLocks noRot="1" noChangeAspect="1"/>
          </p:cNvPicPr>
          <p:nvPr>
            <a:wavAudioFile r:embed="rId1" name="~PP3108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749368"/>
      </p:ext>
    </p:extLst>
  </p:cSld>
  <p:clrMapOvr>
    <a:masterClrMapping/>
  </p:clrMapOvr>
  <p:transition advTm="37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Journal Highlights – 2022 (Vol. 42)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300" y="3881846"/>
            <a:ext cx="739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1554" y="3854082"/>
            <a:ext cx="8229600" cy="19351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Highest </a:t>
            </a:r>
            <a:r>
              <a:rPr lang="en-US" sz="2400" dirty="0"/>
              <a:t>number of </a:t>
            </a:r>
            <a:r>
              <a:rPr lang="en-US" sz="2400" dirty="0" smtClean="0"/>
              <a:t>submissions is still </a:t>
            </a:r>
            <a:r>
              <a:rPr lang="en-US" sz="2400" dirty="0" smtClean="0"/>
              <a:t>in </a:t>
            </a:r>
            <a:r>
              <a:rPr lang="en-US" sz="2400" dirty="0" smtClean="0"/>
              <a:t>Risk Perception, followed by Policy and Math Modeling/Machine Learning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Increase </a:t>
            </a:r>
            <a:r>
              <a:rPr lang="en-US" sz="2400" dirty="0" smtClean="0"/>
              <a:t>in Decision </a:t>
            </a:r>
            <a:r>
              <a:rPr lang="en-US" sz="2400" dirty="0" smtClean="0"/>
              <a:t>and Management Science area and Health Risk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597" y="1371600"/>
            <a:ext cx="7924800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399364"/>
            <a:ext cx="8580578" cy="2183060"/>
          </a:xfrm>
          <a:prstGeom prst="rect">
            <a:avLst/>
          </a:prstGeom>
        </p:spPr>
      </p:pic>
      <p:pic>
        <p:nvPicPr>
          <p:cNvPr id="13" name="~PP431.WAV">
            <a:hlinkClick r:id="" action="ppaction://media"/>
          </p:cNvPr>
          <p:cNvPicPr>
            <a:picLocks noRot="1" noChangeAspect="1"/>
          </p:cNvPicPr>
          <p:nvPr>
            <a:wavAudioFile r:embed="rId1" name="~PP431.WAV"/>
          </p:nvPr>
        </p:nvPicPr>
        <p:blipFill>
          <a:blip r:embed="rId4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961911"/>
      </p:ext>
    </p:extLst>
  </p:cSld>
  <p:clrMapOvr>
    <a:masterClrMapping/>
  </p:clrMapOvr>
  <p:transition advTm="34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Journal Highlights – 2022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2800" dirty="0" smtClean="0"/>
              <a:t>Increased </a:t>
            </a:r>
            <a:r>
              <a:rPr lang="en-US" sz="2800" dirty="0"/>
              <a:t>proportion of </a:t>
            </a:r>
            <a:r>
              <a:rPr lang="en-US" sz="2800" dirty="0" smtClean="0"/>
              <a:t>submissions </a:t>
            </a:r>
            <a:r>
              <a:rPr lang="en-US" sz="2800" dirty="0"/>
              <a:t>from </a:t>
            </a:r>
            <a:r>
              <a:rPr lang="en-US" sz="2800" dirty="0" smtClean="0"/>
              <a:t>China (about 33%)</a:t>
            </a:r>
          </a:p>
          <a:p>
            <a:r>
              <a:rPr lang="en-US" sz="2800" dirty="0" smtClean="0"/>
              <a:t>Median </a:t>
            </a:r>
            <a:r>
              <a:rPr lang="en-US" sz="2800" dirty="0"/>
              <a:t>turnaround from submission to first decision </a:t>
            </a:r>
            <a:r>
              <a:rPr lang="en-US" sz="2800" dirty="0" smtClean="0"/>
              <a:t>relatively steady at around 7 weeks.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9293436"/>
              </p:ext>
            </p:extLst>
          </p:nvPr>
        </p:nvGraphicFramePr>
        <p:xfrm>
          <a:off x="2057400" y="3771900"/>
          <a:ext cx="5029200" cy="2255204"/>
        </p:xfrm>
        <a:graphic>
          <a:graphicData uri="http://schemas.openxmlformats.org/drawingml/2006/table">
            <a:tbl>
              <a:tblPr firstRow="1" firstCol="1" bandRow="1"/>
              <a:tblGrid>
                <a:gridCol w="2394857">
                  <a:extLst>
                    <a:ext uri="{9D8B030D-6E8A-4147-A177-3AD203B41FA5}">
                      <a16:colId xmlns:a16="http://schemas.microsoft.com/office/drawing/2014/main" xmlns="" val="1382650183"/>
                    </a:ext>
                  </a:extLst>
                </a:gridCol>
                <a:gridCol w="2634343">
                  <a:extLst>
                    <a:ext uri="{9D8B030D-6E8A-4147-A177-3AD203B41FA5}">
                      <a16:colId xmlns:a16="http://schemas.microsoft.com/office/drawing/2014/main" xmlns="" val="198394850"/>
                    </a:ext>
                  </a:extLst>
                </a:gridCol>
              </a:tblGrid>
              <a:tr h="426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Days to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First Decision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2168705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7691349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0004043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2141884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5603686"/>
                  </a:ext>
                </a:extLst>
              </a:tr>
            </a:tbl>
          </a:graphicData>
        </a:graphic>
      </p:graphicFrame>
      <p:pic>
        <p:nvPicPr>
          <p:cNvPr id="7" name="~PP2659.WAV">
            <a:hlinkClick r:id="" action="ppaction://media"/>
          </p:cNvPr>
          <p:cNvPicPr>
            <a:picLocks noRot="1" noChangeAspect="1"/>
          </p:cNvPicPr>
          <p:nvPr>
            <a:wavAudioFile r:embed="rId1" name="~PP2659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753871"/>
      </p:ext>
    </p:extLst>
  </p:cSld>
  <p:clrMapOvr>
    <a:masterClrMapping/>
  </p:clrMapOvr>
  <p:transition advTm="144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907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Journal Highlights - 2022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410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605 individuals completing reviews</a:t>
            </a:r>
          </a:p>
          <a:p>
            <a:pPr lvl="1" eaLnBrk="1" hangingPunct="1"/>
            <a:r>
              <a:rPr lang="en-US" sz="2400" dirty="0" smtClean="0"/>
              <a:t>19 completing five or more reviews</a:t>
            </a:r>
          </a:p>
          <a:p>
            <a:pPr lvl="1" eaLnBrk="1" hangingPunct="1"/>
            <a:r>
              <a:rPr lang="en-US" sz="2400" dirty="0" smtClean="0"/>
              <a:t>Median time to complete review is about three weeks.</a:t>
            </a:r>
          </a:p>
          <a:p>
            <a:pPr marL="57150" indent="0" eaLnBrk="1" hangingPunct="1">
              <a:buNone/>
            </a:pPr>
            <a:endParaRPr lang="en-US" dirty="0" smtClean="0"/>
          </a:p>
          <a:p>
            <a:pPr marL="514350" indent="-457200" eaLnBrk="1" hangingPunct="1"/>
            <a:endParaRPr lang="en-US" dirty="0" smtClean="0"/>
          </a:p>
          <a:p>
            <a:pPr marL="514350" indent="-457200" eaLnBrk="1" hangingPunct="1"/>
            <a:endParaRPr lang="en-US" sz="2800" dirty="0" smtClean="0"/>
          </a:p>
          <a:p>
            <a:pPr marL="514350" indent="-457200" eaLnBrk="1" hangingPunct="1"/>
            <a:r>
              <a:rPr lang="en-US" sz="2400" dirty="0" smtClean="0"/>
              <a:t>Median lag time in production to online publishing is increased this year – largely due to special issue content that was embargoed until issue </a:t>
            </a:r>
            <a:r>
              <a:rPr lang="en-US" sz="2400" dirty="0" smtClean="0"/>
              <a:t>publication.</a:t>
            </a:r>
            <a:endParaRPr lang="en-US" sz="2400" b="1" dirty="0" smtClean="0"/>
          </a:p>
          <a:p>
            <a:pPr marL="514350" indent="-457200" eaLnBrk="1" hangingPunct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1070735"/>
              </p:ext>
            </p:extLst>
          </p:nvPr>
        </p:nvGraphicFramePr>
        <p:xfrm>
          <a:off x="1778726" y="2468223"/>
          <a:ext cx="49530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595">
                  <a:extLst>
                    <a:ext uri="{9D8B030D-6E8A-4147-A177-3AD203B41FA5}">
                      <a16:colId xmlns:a16="http://schemas.microsoft.com/office/drawing/2014/main" xmlns="" val="757129567"/>
                    </a:ext>
                  </a:extLst>
                </a:gridCol>
                <a:gridCol w="1657586">
                  <a:extLst>
                    <a:ext uri="{9D8B030D-6E8A-4147-A177-3AD203B41FA5}">
                      <a16:colId xmlns:a16="http://schemas.microsoft.com/office/drawing/2014/main" xmlns="" val="1985620536"/>
                    </a:ext>
                  </a:extLst>
                </a:gridCol>
                <a:gridCol w="1738819">
                  <a:extLst>
                    <a:ext uri="{9D8B030D-6E8A-4147-A177-3AD203B41FA5}">
                      <a16:colId xmlns:a16="http://schemas.microsoft.com/office/drawing/2014/main" xmlns="" val="2549161505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Reviewers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Turnaround (Median Days)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063895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494930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619677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8679388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287482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7937682"/>
              </p:ext>
            </p:extLst>
          </p:nvPr>
        </p:nvGraphicFramePr>
        <p:xfrm>
          <a:off x="1778726" y="5207408"/>
          <a:ext cx="510540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1143">
                  <a:extLst>
                    <a:ext uri="{9D8B030D-6E8A-4147-A177-3AD203B41FA5}">
                      <a16:colId xmlns:a16="http://schemas.microsoft.com/office/drawing/2014/main" xmlns="" val="1976484471"/>
                    </a:ext>
                  </a:extLst>
                </a:gridCol>
                <a:gridCol w="2674257">
                  <a:extLst>
                    <a:ext uri="{9D8B030D-6E8A-4147-A177-3AD203B41FA5}">
                      <a16:colId xmlns:a16="http://schemas.microsoft.com/office/drawing/2014/main" xmlns="" val="233173398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Days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97828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(to date)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943065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5805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2020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98530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2869528"/>
                  </a:ext>
                </a:extLst>
              </a:tr>
            </a:tbl>
          </a:graphicData>
        </a:graphic>
      </p:graphicFrame>
      <p:pic>
        <p:nvPicPr>
          <p:cNvPr id="8" name="~PP67.WAV">
            <a:hlinkClick r:id="" action="ppaction://media"/>
          </p:cNvPr>
          <p:cNvPicPr>
            <a:picLocks noRot="1" noChangeAspect="1"/>
          </p:cNvPicPr>
          <p:nvPr>
            <a:wavAudioFile r:embed="rId1" name="~PP67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4517"/>
      </p:ext>
    </p:extLst>
  </p:cSld>
  <p:clrMapOvr>
    <a:masterClrMapping/>
  </p:clrMapOvr>
  <p:transition advTm="219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Record Impact, High Rankings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5257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Citation impact factor increased </a:t>
            </a:r>
            <a:r>
              <a:rPr lang="en-US" sz="2400" dirty="0" smtClean="0"/>
              <a:t>again to a new record</a:t>
            </a:r>
            <a:r>
              <a:rPr lang="en-US" sz="2400" b="1" dirty="0" smtClean="0"/>
              <a:t>!</a:t>
            </a:r>
            <a:endParaRPr lang="en-US" sz="2400" b="1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Risk Analysis</a:t>
            </a:r>
            <a:r>
              <a:rPr lang="en-US" sz="2400" dirty="0" smtClean="0"/>
              <a:t> maintains its relatively high rankings (top ten in Social Sciences and Mathematical Methods) in the ISI Journal Citation Reports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u="sng" dirty="0" smtClean="0"/>
              <a:t>Journal </a:t>
            </a:r>
            <a:r>
              <a:rPr lang="en-US" sz="2000" u="sng" dirty="0"/>
              <a:t>Citation Reports (</a:t>
            </a:r>
            <a:r>
              <a:rPr lang="en-US" sz="2000" u="sng" dirty="0" err="1"/>
              <a:t>Clarivate</a:t>
            </a:r>
            <a:r>
              <a:rPr lang="en-US" sz="2000" u="sng" dirty="0"/>
              <a:t>, 2022): 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	12/108 </a:t>
            </a:r>
            <a:r>
              <a:rPr lang="en-US" sz="2000" b="1" dirty="0"/>
              <a:t>(Mathematics, Interdisciplinary Applications)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	54/183 </a:t>
            </a:r>
            <a:r>
              <a:rPr lang="en-US" sz="2000" b="1" dirty="0"/>
              <a:t>(Public, Environmental &amp; Occupational Health (Social Science))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	10/53 </a:t>
            </a:r>
            <a:r>
              <a:rPr lang="en-US" sz="2000" b="1" dirty="0"/>
              <a:t>(Social Sciences, Mathematical Methods)</a:t>
            </a:r>
            <a:endParaRPr lang="en-US" sz="2000" dirty="0"/>
          </a:p>
          <a:p>
            <a:pPr marL="0" indent="0">
              <a:buNone/>
            </a:pP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 </a:t>
            </a:r>
          </a:p>
          <a:p>
            <a:pPr marL="800100" lvl="2" indent="0">
              <a:buNone/>
            </a:pPr>
            <a:r>
              <a:rPr lang="en-US" sz="1400" u="sng" dirty="0" smtClean="0"/>
              <a:t/>
            </a:r>
            <a:br>
              <a:rPr lang="en-US" sz="1400" u="sng" dirty="0" smtClean="0"/>
            </a:b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0151524"/>
              </p:ext>
            </p:extLst>
          </p:nvPr>
        </p:nvGraphicFramePr>
        <p:xfrm>
          <a:off x="2865120" y="1905000"/>
          <a:ext cx="3074670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4129">
                  <a:extLst>
                    <a:ext uri="{9D8B030D-6E8A-4147-A177-3AD203B41FA5}">
                      <a16:colId xmlns:a16="http://schemas.microsoft.com/office/drawing/2014/main" xmlns="" val="3518005817"/>
                    </a:ext>
                  </a:extLst>
                </a:gridCol>
                <a:gridCol w="1610541">
                  <a:extLst>
                    <a:ext uri="{9D8B030D-6E8A-4147-A177-3AD203B41FA5}">
                      <a16:colId xmlns:a16="http://schemas.microsoft.com/office/drawing/2014/main" xmlns="" val="3517134056"/>
                    </a:ext>
                  </a:extLst>
                </a:gridCol>
              </a:tblGrid>
              <a:tr h="1725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Impact Factor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9798173"/>
                  </a:ext>
                </a:extLst>
              </a:tr>
              <a:tr h="1725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2022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4.302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22916215"/>
                  </a:ext>
                </a:extLst>
              </a:tr>
              <a:tr h="1725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2021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4.000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407451"/>
                  </a:ext>
                </a:extLst>
              </a:tr>
              <a:tr h="1725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3.137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1755055"/>
                  </a:ext>
                </a:extLst>
              </a:tr>
              <a:tr h="1725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2.564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64611801"/>
                  </a:ext>
                </a:extLst>
              </a:tr>
            </a:tbl>
          </a:graphicData>
        </a:graphic>
      </p:graphicFrame>
      <p:pic>
        <p:nvPicPr>
          <p:cNvPr id="7" name="~PP842.WAV">
            <a:hlinkClick r:id="" action="ppaction://media"/>
          </p:cNvPr>
          <p:cNvPicPr>
            <a:picLocks noRot="1" noChangeAspect="1"/>
          </p:cNvPicPr>
          <p:nvPr>
            <a:wavAudioFile r:embed="rId1" name="~PP842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604769"/>
      </p:ext>
    </p:extLst>
  </p:cSld>
  <p:clrMapOvr>
    <a:masterClrMapping/>
  </p:clrMapOvr>
  <p:transition advTm="416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2022 Highlights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144963"/>
          </a:xfrm>
        </p:spPr>
        <p:txBody>
          <a:bodyPr/>
          <a:lstStyle/>
          <a:p>
            <a:r>
              <a:rPr lang="en-US" b="1" dirty="0" smtClean="0"/>
              <a:t>Virtual Issue</a:t>
            </a:r>
            <a:r>
              <a:rPr lang="en-US" sz="2800" b="1" dirty="0" smtClean="0"/>
              <a:t> </a:t>
            </a:r>
            <a:r>
              <a:rPr lang="en-US" sz="2800" b="1" dirty="0"/>
              <a:t>- </a:t>
            </a:r>
          </a:p>
          <a:p>
            <a:pPr marL="0" indent="0">
              <a:buNone/>
            </a:pPr>
            <a:r>
              <a:rPr lang="en-US" b="1" i="1" dirty="0" smtClean="0"/>
              <a:t>	</a:t>
            </a:r>
            <a:r>
              <a:rPr lang="en-US" b="1" i="1" dirty="0" err="1" smtClean="0"/>
              <a:t>Yacov</a:t>
            </a:r>
            <a:r>
              <a:rPr lang="en-US" b="1" i="1" dirty="0" smtClean="0"/>
              <a:t> </a:t>
            </a:r>
            <a:r>
              <a:rPr lang="en-US" b="1" i="1" dirty="0" smtClean="0"/>
              <a:t>Y. </a:t>
            </a:r>
            <a:r>
              <a:rPr lang="en-US" b="1" i="1" dirty="0" err="1" smtClean="0"/>
              <a:t>Haimes</a:t>
            </a:r>
            <a:r>
              <a:rPr lang="en-US" b="1" i="1" dirty="0" smtClean="0"/>
              <a:t>: </a:t>
            </a:r>
            <a:r>
              <a:rPr lang="en-US" b="1" i="1" dirty="0"/>
              <a:t>Reflections and </a:t>
            </a:r>
            <a:r>
              <a:rPr lang="en-US" b="1" i="1" dirty="0" smtClean="0"/>
              <a:t>Papers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3600" dirty="0" smtClean="0"/>
          </a:p>
          <a:p>
            <a:r>
              <a:rPr lang="en-US" b="1" dirty="0" smtClean="0"/>
              <a:t>Book reviews </a:t>
            </a:r>
            <a:r>
              <a:rPr lang="en-US" sz="3600" dirty="0" smtClean="0"/>
              <a:t>(3)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Biographical Profiles </a:t>
            </a:r>
            <a:r>
              <a:rPr lang="en-US" dirty="0" smtClean="0"/>
              <a:t>(4)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~PP2382.WAV">
            <a:hlinkClick r:id="" action="ppaction://media"/>
          </p:cNvPr>
          <p:cNvPicPr>
            <a:picLocks noRot="1" noChangeAspect="1"/>
          </p:cNvPicPr>
          <p:nvPr>
            <a:wavAudioFile r:embed="rId1" name="~PP2382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5479020"/>
      </p:ext>
    </p:extLst>
  </p:cSld>
  <p:clrMapOvr>
    <a:masterClrMapping/>
  </p:clrMapOvr>
  <p:transition advTm="42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6507162"/>
          </a:xfrm>
        </p:spPr>
        <p:txBody>
          <a:bodyPr/>
          <a:lstStyle/>
          <a:p>
            <a:r>
              <a:rPr lang="en-US" b="1" dirty="0" smtClean="0"/>
              <a:t>Awards from </a:t>
            </a:r>
            <a:r>
              <a:rPr lang="en-US" b="1" i="1" dirty="0" smtClean="0"/>
              <a:t>Risk Analysis</a:t>
            </a:r>
            <a:endParaRPr lang="en-US" b="1" i="1" dirty="0"/>
          </a:p>
        </p:txBody>
      </p:sp>
      <p:pic>
        <p:nvPicPr>
          <p:cNvPr id="5" name="~PP3707.WAV">
            <a:hlinkClick r:id="" action="ppaction://media"/>
          </p:cNvPr>
          <p:cNvPicPr>
            <a:picLocks noRot="1" noChangeAspect="1"/>
          </p:cNvPicPr>
          <p:nvPr>
            <a:wavAudioFile r:embed="rId1" name="~PP3707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6782359"/>
      </p:ext>
    </p:extLst>
  </p:cSld>
  <p:clrMapOvr>
    <a:masterClrMapping/>
  </p:clrMapOvr>
  <p:transition advTm="5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16451</TotalTime>
  <Words>354</Words>
  <Application>Microsoft Office PowerPoint</Application>
  <PresentationFormat>On-screen Show (4:3)</PresentationFormat>
  <Paragraphs>112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Risk Analysis  Annual Report</vt:lpstr>
      <vt:lpstr>Area Editors (in order of submissions received)</vt:lpstr>
      <vt:lpstr>New Area Editor</vt:lpstr>
      <vt:lpstr>Journal Highlights – 2022 (Vol. 42)</vt:lpstr>
      <vt:lpstr>Journal Highlights – 2022</vt:lpstr>
      <vt:lpstr>Journal Highlights - 2022</vt:lpstr>
      <vt:lpstr>Record Impact, High Rankings</vt:lpstr>
      <vt:lpstr>Other 2022 Highlights</vt:lpstr>
      <vt:lpstr>Awards from Risk Analysis</vt:lpstr>
      <vt:lpstr>Best Paper Awards - 2022</vt:lpstr>
      <vt:lpstr>Best Paper Awards - 2022</vt:lpstr>
      <vt:lpstr>Best Reviewer Awards - 2022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Analysis</dc:title>
  <dc:creator>bloustein</dc:creator>
  <cp:lastModifiedBy>Christine</cp:lastModifiedBy>
  <cp:revision>231</cp:revision>
  <dcterms:created xsi:type="dcterms:W3CDTF">2009-11-23T15:06:08Z</dcterms:created>
  <dcterms:modified xsi:type="dcterms:W3CDTF">2022-12-03T23:47:38Z</dcterms:modified>
</cp:coreProperties>
</file>