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2"/>
  </p:notesMasterIdLst>
  <p:sldIdLst>
    <p:sldId id="256" r:id="rId6"/>
    <p:sldId id="1631" r:id="rId7"/>
    <p:sldId id="1127" r:id="rId8"/>
    <p:sldId id="1590" r:id="rId9"/>
    <p:sldId id="1588" r:id="rId10"/>
    <p:sldId id="1622" r:id="rId11"/>
    <p:sldId id="1352" r:id="rId12"/>
    <p:sldId id="1439" r:id="rId13"/>
    <p:sldId id="1617" r:id="rId14"/>
    <p:sldId id="1618" r:id="rId15"/>
    <p:sldId id="1619" r:id="rId16"/>
    <p:sldId id="1620" r:id="rId17"/>
    <p:sldId id="1628" r:id="rId18"/>
    <p:sldId id="1629" r:id="rId19"/>
    <p:sldId id="1626" r:id="rId20"/>
    <p:sldId id="16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0D18D9-3B72-044F-0B2C-7CC98771F81F}" name="David Kading" initials="DK" userId="David Kad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0" autoAdjust="0"/>
    <p:restoredTop sz="89275" autoAdjust="0"/>
  </p:normalViewPr>
  <p:slideViewPr>
    <p:cSldViewPr snapToGrid="0">
      <p:cViewPr varScale="1">
        <p:scale>
          <a:sx n="99" d="100"/>
          <a:sy n="99" d="100"/>
        </p:scale>
        <p:origin x="12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D22C4-EE6B-2A48-A138-9526C028A33F}" type="doc">
      <dgm:prSet loTypeId="urn:microsoft.com/office/officeart/2005/8/layout/venn1" loCatId="" qsTypeId="urn:microsoft.com/office/officeart/2005/8/quickstyle/simple1" qsCatId="simple" csTypeId="urn:microsoft.com/office/officeart/2005/8/colors/colorful1" csCatId="colorful" phldr="1"/>
      <dgm:spPr/>
    </dgm:pt>
    <dgm:pt modelId="{C8A9C650-F496-2A4C-87C0-73C3490FDD76}">
      <dgm:prSet phldrT="[Text]"/>
      <dgm:spPr/>
      <dgm:t>
        <a:bodyPr/>
        <a:lstStyle/>
        <a:p>
          <a:r>
            <a:rPr lang="en-US" b="1" dirty="0"/>
            <a:t>The People: </a:t>
          </a:r>
          <a:r>
            <a:rPr lang="en-US" b="0" dirty="0"/>
            <a:t>Council Composition and Structure</a:t>
          </a:r>
        </a:p>
      </dgm:t>
    </dgm:pt>
    <dgm:pt modelId="{592B4A3B-1FBB-0842-9873-368F5801EFDB}" type="parTrans" cxnId="{0638CEB6-FDAA-E143-A09C-1BE38C611119}">
      <dgm:prSet/>
      <dgm:spPr/>
      <dgm:t>
        <a:bodyPr/>
        <a:lstStyle/>
        <a:p>
          <a:endParaRPr lang="en-US"/>
        </a:p>
      </dgm:t>
    </dgm:pt>
    <dgm:pt modelId="{A6213D9C-4CA7-1449-87FA-6AF60635952A}" type="sibTrans" cxnId="{0638CEB6-FDAA-E143-A09C-1BE38C611119}">
      <dgm:prSet/>
      <dgm:spPr/>
      <dgm:t>
        <a:bodyPr/>
        <a:lstStyle/>
        <a:p>
          <a:endParaRPr lang="en-US"/>
        </a:p>
      </dgm:t>
    </dgm:pt>
    <dgm:pt modelId="{DBA5C670-1AF9-F34A-BBEB-145DCFAA2ECB}">
      <dgm:prSet phldrT="[Text]"/>
      <dgm:spPr/>
      <dgm:t>
        <a:bodyPr/>
        <a:lstStyle/>
        <a:p>
          <a:r>
            <a:rPr lang="en-US" b="1" dirty="0"/>
            <a:t>The Work: </a:t>
          </a:r>
          <a:r>
            <a:rPr lang="en-US" b="0" dirty="0"/>
            <a:t>Council Responsibilities </a:t>
          </a:r>
        </a:p>
      </dgm:t>
    </dgm:pt>
    <dgm:pt modelId="{693893D8-21A2-A646-BA7C-9A40F47B0539}" type="parTrans" cxnId="{ADEF2D93-DCD4-F241-B90B-116314633FEC}">
      <dgm:prSet/>
      <dgm:spPr/>
      <dgm:t>
        <a:bodyPr/>
        <a:lstStyle/>
        <a:p>
          <a:endParaRPr lang="en-US"/>
        </a:p>
      </dgm:t>
    </dgm:pt>
    <dgm:pt modelId="{37A25D9B-EAB1-B245-B4A7-53E049A11E09}" type="sibTrans" cxnId="{ADEF2D93-DCD4-F241-B90B-116314633FEC}">
      <dgm:prSet/>
      <dgm:spPr/>
      <dgm:t>
        <a:bodyPr/>
        <a:lstStyle/>
        <a:p>
          <a:endParaRPr lang="en-US"/>
        </a:p>
      </dgm:t>
    </dgm:pt>
    <dgm:pt modelId="{F3A601E8-75B3-3841-81C7-6C31222D7693}">
      <dgm:prSet phldrT="[Text]"/>
      <dgm:spPr/>
      <dgm:t>
        <a:bodyPr/>
        <a:lstStyle/>
        <a:p>
          <a:r>
            <a:rPr lang="en-US" b="1" dirty="0"/>
            <a:t>The Impact: </a:t>
          </a:r>
          <a:r>
            <a:rPr lang="en-US" b="0" dirty="0"/>
            <a:t>Strategic Vision and Organizational Performance </a:t>
          </a:r>
        </a:p>
      </dgm:t>
    </dgm:pt>
    <dgm:pt modelId="{BBB9B132-F3CB-2D49-9FE3-E14D99172825}" type="parTrans" cxnId="{2D8BB2C1-8B22-5346-AC59-BF9F1846E580}">
      <dgm:prSet/>
      <dgm:spPr/>
      <dgm:t>
        <a:bodyPr/>
        <a:lstStyle/>
        <a:p>
          <a:endParaRPr lang="en-US"/>
        </a:p>
      </dgm:t>
    </dgm:pt>
    <dgm:pt modelId="{07B8C497-A3FF-7C41-96A6-8251113BF088}" type="sibTrans" cxnId="{2D8BB2C1-8B22-5346-AC59-BF9F1846E580}">
      <dgm:prSet/>
      <dgm:spPr/>
      <dgm:t>
        <a:bodyPr/>
        <a:lstStyle/>
        <a:p>
          <a:endParaRPr lang="en-US"/>
        </a:p>
      </dgm:t>
    </dgm:pt>
    <dgm:pt modelId="{E15B3B3B-B71A-E243-9C4F-F9E6F2857973}" type="pres">
      <dgm:prSet presAssocID="{D87D22C4-EE6B-2A48-A138-9526C028A33F}" presName="compositeShape" presStyleCnt="0">
        <dgm:presLayoutVars>
          <dgm:chMax val="7"/>
          <dgm:dir/>
          <dgm:resizeHandles val="exact"/>
        </dgm:presLayoutVars>
      </dgm:prSet>
      <dgm:spPr/>
    </dgm:pt>
    <dgm:pt modelId="{29DEFE5B-7B82-5245-86E0-2F70F5CEFF9D}" type="pres">
      <dgm:prSet presAssocID="{C8A9C650-F496-2A4C-87C0-73C3490FDD76}" presName="circ1" presStyleLbl="vennNode1" presStyleIdx="0" presStyleCnt="3"/>
      <dgm:spPr/>
    </dgm:pt>
    <dgm:pt modelId="{3D1EB316-B170-2849-86A7-7D7AE3174566}" type="pres">
      <dgm:prSet presAssocID="{C8A9C650-F496-2A4C-87C0-73C3490FDD76}" presName="circ1Tx" presStyleLbl="revTx" presStyleIdx="0" presStyleCnt="0">
        <dgm:presLayoutVars>
          <dgm:chMax val="0"/>
          <dgm:chPref val="0"/>
          <dgm:bulletEnabled val="1"/>
        </dgm:presLayoutVars>
      </dgm:prSet>
      <dgm:spPr/>
    </dgm:pt>
    <dgm:pt modelId="{F5D0CDFD-EC88-F84D-A350-B2C2ABE63E00}" type="pres">
      <dgm:prSet presAssocID="{DBA5C670-1AF9-F34A-BBEB-145DCFAA2ECB}" presName="circ2" presStyleLbl="vennNode1" presStyleIdx="1" presStyleCnt="3"/>
      <dgm:spPr/>
    </dgm:pt>
    <dgm:pt modelId="{39E3F8D2-90FA-5F47-ACC7-CEC6606A10E5}" type="pres">
      <dgm:prSet presAssocID="{DBA5C670-1AF9-F34A-BBEB-145DCFAA2ECB}" presName="circ2Tx" presStyleLbl="revTx" presStyleIdx="0" presStyleCnt="0">
        <dgm:presLayoutVars>
          <dgm:chMax val="0"/>
          <dgm:chPref val="0"/>
          <dgm:bulletEnabled val="1"/>
        </dgm:presLayoutVars>
      </dgm:prSet>
      <dgm:spPr/>
    </dgm:pt>
    <dgm:pt modelId="{37F3BD29-D1DC-4C43-BB6E-C332FE5241FE}" type="pres">
      <dgm:prSet presAssocID="{F3A601E8-75B3-3841-81C7-6C31222D7693}" presName="circ3" presStyleLbl="vennNode1" presStyleIdx="2" presStyleCnt="3"/>
      <dgm:spPr/>
    </dgm:pt>
    <dgm:pt modelId="{A556881D-538B-724D-AEF3-94F00936DE08}" type="pres">
      <dgm:prSet presAssocID="{F3A601E8-75B3-3841-81C7-6C31222D7693}" presName="circ3Tx" presStyleLbl="revTx" presStyleIdx="0" presStyleCnt="0">
        <dgm:presLayoutVars>
          <dgm:chMax val="0"/>
          <dgm:chPref val="0"/>
          <dgm:bulletEnabled val="1"/>
        </dgm:presLayoutVars>
      </dgm:prSet>
      <dgm:spPr/>
    </dgm:pt>
  </dgm:ptLst>
  <dgm:cxnLst>
    <dgm:cxn modelId="{ACBA2F0D-7142-BA4E-94B1-54C4E5E64ED5}" type="presOf" srcId="{C8A9C650-F496-2A4C-87C0-73C3490FDD76}" destId="{3D1EB316-B170-2849-86A7-7D7AE3174566}" srcOrd="1" destOrd="0" presId="urn:microsoft.com/office/officeart/2005/8/layout/venn1"/>
    <dgm:cxn modelId="{4E179F4C-D63A-6849-9DFA-7C1D4D2BCA4F}" type="presOf" srcId="{F3A601E8-75B3-3841-81C7-6C31222D7693}" destId="{A556881D-538B-724D-AEF3-94F00936DE08}" srcOrd="1" destOrd="0" presId="urn:microsoft.com/office/officeart/2005/8/layout/venn1"/>
    <dgm:cxn modelId="{D68EE383-DA98-EB41-901A-CC5AB3497F85}" type="presOf" srcId="{DBA5C670-1AF9-F34A-BBEB-145DCFAA2ECB}" destId="{39E3F8D2-90FA-5F47-ACC7-CEC6606A10E5}" srcOrd="1" destOrd="0" presId="urn:microsoft.com/office/officeart/2005/8/layout/venn1"/>
    <dgm:cxn modelId="{54F69C84-6007-B24A-8BD1-8E003A1D9918}" type="presOf" srcId="{F3A601E8-75B3-3841-81C7-6C31222D7693}" destId="{37F3BD29-D1DC-4C43-BB6E-C332FE5241FE}" srcOrd="0" destOrd="0" presId="urn:microsoft.com/office/officeart/2005/8/layout/venn1"/>
    <dgm:cxn modelId="{ADEF2D93-DCD4-F241-B90B-116314633FEC}" srcId="{D87D22C4-EE6B-2A48-A138-9526C028A33F}" destId="{DBA5C670-1AF9-F34A-BBEB-145DCFAA2ECB}" srcOrd="1" destOrd="0" parTransId="{693893D8-21A2-A646-BA7C-9A40F47B0539}" sibTransId="{37A25D9B-EAB1-B245-B4A7-53E049A11E09}"/>
    <dgm:cxn modelId="{0638CEB6-FDAA-E143-A09C-1BE38C611119}" srcId="{D87D22C4-EE6B-2A48-A138-9526C028A33F}" destId="{C8A9C650-F496-2A4C-87C0-73C3490FDD76}" srcOrd="0" destOrd="0" parTransId="{592B4A3B-1FBB-0842-9873-368F5801EFDB}" sibTransId="{A6213D9C-4CA7-1449-87FA-6AF60635952A}"/>
    <dgm:cxn modelId="{2D8BB2C1-8B22-5346-AC59-BF9F1846E580}" srcId="{D87D22C4-EE6B-2A48-A138-9526C028A33F}" destId="{F3A601E8-75B3-3841-81C7-6C31222D7693}" srcOrd="2" destOrd="0" parTransId="{BBB9B132-F3CB-2D49-9FE3-E14D99172825}" sibTransId="{07B8C497-A3FF-7C41-96A6-8251113BF088}"/>
    <dgm:cxn modelId="{52F9C0C1-0FF1-9441-8442-009334F5E218}" type="presOf" srcId="{D87D22C4-EE6B-2A48-A138-9526C028A33F}" destId="{E15B3B3B-B71A-E243-9C4F-F9E6F2857973}" srcOrd="0" destOrd="0" presId="urn:microsoft.com/office/officeart/2005/8/layout/venn1"/>
    <dgm:cxn modelId="{D4C1F6C6-1500-E44A-8808-BA269B05A04E}" type="presOf" srcId="{C8A9C650-F496-2A4C-87C0-73C3490FDD76}" destId="{29DEFE5B-7B82-5245-86E0-2F70F5CEFF9D}" srcOrd="0" destOrd="0" presId="urn:microsoft.com/office/officeart/2005/8/layout/venn1"/>
    <dgm:cxn modelId="{C309D5F3-BF29-644F-9436-7C18B1353C1C}" type="presOf" srcId="{DBA5C670-1AF9-F34A-BBEB-145DCFAA2ECB}" destId="{F5D0CDFD-EC88-F84D-A350-B2C2ABE63E00}" srcOrd="0" destOrd="0" presId="urn:microsoft.com/office/officeart/2005/8/layout/venn1"/>
    <dgm:cxn modelId="{AC0E61F2-4072-A447-A11A-1557757B17E6}" type="presParOf" srcId="{E15B3B3B-B71A-E243-9C4F-F9E6F2857973}" destId="{29DEFE5B-7B82-5245-86E0-2F70F5CEFF9D}" srcOrd="0" destOrd="0" presId="urn:microsoft.com/office/officeart/2005/8/layout/venn1"/>
    <dgm:cxn modelId="{8601DE70-D0E8-B248-8184-429B58EE347E}" type="presParOf" srcId="{E15B3B3B-B71A-E243-9C4F-F9E6F2857973}" destId="{3D1EB316-B170-2849-86A7-7D7AE3174566}" srcOrd="1" destOrd="0" presId="urn:microsoft.com/office/officeart/2005/8/layout/venn1"/>
    <dgm:cxn modelId="{B2F50422-54D6-534B-8E20-52027425DFBA}" type="presParOf" srcId="{E15B3B3B-B71A-E243-9C4F-F9E6F2857973}" destId="{F5D0CDFD-EC88-F84D-A350-B2C2ABE63E00}" srcOrd="2" destOrd="0" presId="urn:microsoft.com/office/officeart/2005/8/layout/venn1"/>
    <dgm:cxn modelId="{2C3EC37A-6D83-A143-A9D8-613C67F6063E}" type="presParOf" srcId="{E15B3B3B-B71A-E243-9C4F-F9E6F2857973}" destId="{39E3F8D2-90FA-5F47-ACC7-CEC6606A10E5}" srcOrd="3" destOrd="0" presId="urn:microsoft.com/office/officeart/2005/8/layout/venn1"/>
    <dgm:cxn modelId="{A89DD27B-F478-954C-AADA-8FE8790B32C6}" type="presParOf" srcId="{E15B3B3B-B71A-E243-9C4F-F9E6F2857973}" destId="{37F3BD29-D1DC-4C43-BB6E-C332FE5241FE}" srcOrd="4" destOrd="0" presId="urn:microsoft.com/office/officeart/2005/8/layout/venn1"/>
    <dgm:cxn modelId="{B2F4939A-1E26-7048-9A25-35A0C84DB485}" type="presParOf" srcId="{E15B3B3B-B71A-E243-9C4F-F9E6F2857973}" destId="{A556881D-538B-724D-AEF3-94F00936DE0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EFE5B-7B82-5245-86E0-2F70F5CEFF9D}">
      <dsp:nvSpPr>
        <dsp:cNvPr id="0" name=""/>
        <dsp:cNvSpPr/>
      </dsp:nvSpPr>
      <dsp:spPr>
        <a:xfrm>
          <a:off x="1285398" y="54391"/>
          <a:ext cx="2610802" cy="26108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t>The People: </a:t>
          </a:r>
          <a:r>
            <a:rPr lang="en-US" sz="1900" b="0" kern="1200" dirty="0"/>
            <a:t>Council Composition and Structure</a:t>
          </a:r>
        </a:p>
      </dsp:txBody>
      <dsp:txXfrm>
        <a:off x="1633505" y="511282"/>
        <a:ext cx="1914588" cy="1174861"/>
      </dsp:txXfrm>
    </dsp:sp>
    <dsp:sp modelId="{F5D0CDFD-EC88-F84D-A350-B2C2ABE63E00}">
      <dsp:nvSpPr>
        <dsp:cNvPr id="0" name=""/>
        <dsp:cNvSpPr/>
      </dsp:nvSpPr>
      <dsp:spPr>
        <a:xfrm>
          <a:off x="2227463" y="1686143"/>
          <a:ext cx="2610802" cy="2610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t>The Work: </a:t>
          </a:r>
          <a:r>
            <a:rPr lang="en-US" sz="1900" b="0" kern="1200" dirty="0"/>
            <a:t>Council Responsibilities </a:t>
          </a:r>
        </a:p>
      </dsp:txBody>
      <dsp:txXfrm>
        <a:off x="3025933" y="2360600"/>
        <a:ext cx="1566481" cy="1435941"/>
      </dsp:txXfrm>
    </dsp:sp>
    <dsp:sp modelId="{37F3BD29-D1DC-4C43-BB6E-C332FE5241FE}">
      <dsp:nvSpPr>
        <dsp:cNvPr id="0" name=""/>
        <dsp:cNvSpPr/>
      </dsp:nvSpPr>
      <dsp:spPr>
        <a:xfrm>
          <a:off x="343333" y="1686143"/>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t>The Impact: </a:t>
          </a:r>
          <a:r>
            <a:rPr lang="en-US" sz="1900" b="0" kern="1200" dirty="0"/>
            <a:t>Strategic Vision and Organizational Performance </a:t>
          </a:r>
        </a:p>
      </dsp:txBody>
      <dsp:txXfrm>
        <a:off x="589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5BE74-8E5D-4E4F-81B1-7518B9B54D72}"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5FA7B-90EA-475F-A9F3-5565B36D6A0F}" type="slidenum">
              <a:rPr lang="en-US" smtClean="0"/>
              <a:t>‹#›</a:t>
            </a:fld>
            <a:endParaRPr lang="en-US"/>
          </a:p>
        </p:txBody>
      </p:sp>
    </p:spTree>
    <p:extLst>
      <p:ext uri="{BB962C8B-B14F-4D97-AF65-F5344CB8AC3E}">
        <p14:creationId xmlns:p14="http://schemas.microsoft.com/office/powerpoint/2010/main" val="150096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05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7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88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93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C6FB5-7C28-444E-A164-5E9E24038CDE}" type="slidenum">
              <a:rPr lang="en-US" smtClean="0"/>
              <a:t>15</a:t>
            </a:fld>
            <a:endParaRPr lang="en-US"/>
          </a:p>
        </p:txBody>
      </p:sp>
    </p:spTree>
    <p:extLst>
      <p:ext uri="{BB962C8B-B14F-4D97-AF65-F5344CB8AC3E}">
        <p14:creationId xmlns:p14="http://schemas.microsoft.com/office/powerpoint/2010/main" val="52292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a:t>
            </a:r>
            <a:r>
              <a:rPr lang="en-US" dirty="0"/>
              <a:t>Slide</a:t>
            </a:r>
          </a:p>
        </p:txBody>
      </p:sp>
      <p:sp>
        <p:nvSpPr>
          <p:cNvPr id="4" name="Slide Number Placeholder 3"/>
          <p:cNvSpPr>
            <a:spLocks noGrp="1"/>
          </p:cNvSpPr>
          <p:nvPr>
            <p:ph type="sldNum" sz="quarter" idx="5"/>
          </p:nvPr>
        </p:nvSpPr>
        <p:spPr/>
        <p:txBody>
          <a:bodyPr/>
          <a:lstStyle/>
          <a:p>
            <a:fld id="{39C1AB82-F9AF-6F49-A816-0224648534F0}" type="slidenum">
              <a:rPr lang="en-US" smtClean="0"/>
              <a:t>16</a:t>
            </a:fld>
            <a:endParaRPr lang="en-US"/>
          </a:p>
        </p:txBody>
      </p:sp>
    </p:spTree>
    <p:extLst>
      <p:ext uri="{BB962C8B-B14F-4D97-AF65-F5344CB8AC3E}">
        <p14:creationId xmlns:p14="http://schemas.microsoft.com/office/powerpoint/2010/main" val="267594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B3AB22-6ACF-8C4B-B3A0-7636E0F54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93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B3AB22-6ACF-8C4B-B3A0-7636E0F54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33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9E5FA7B-90EA-475F-A9F3-5565B36D6A0F}" type="slidenum">
              <a:rPr lang="en-US" smtClean="0"/>
              <a:t>5</a:t>
            </a:fld>
            <a:endParaRPr lang="en-US"/>
          </a:p>
        </p:txBody>
      </p:sp>
    </p:spTree>
    <p:extLst>
      <p:ext uri="{BB962C8B-B14F-4D97-AF65-F5344CB8AC3E}">
        <p14:creationId xmlns:p14="http://schemas.microsoft.com/office/powerpoint/2010/main" val="353540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Ineffective Practices (organizations we talked to recommended against):</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Having a one-year presidents’ term (unless supported by strong professional staff)</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Having too many committees or specialty groups that do not serve a clearly articulated objective for the organization</a:t>
            </a:r>
          </a:p>
          <a:p>
            <a:pPr marL="285750" lvl="0" indent="-285750">
              <a:buFont typeface="Arial" panose="020B0604020202020204" pitchFamily="34" charset="0"/>
              <a:buChar char="•"/>
            </a:pPr>
            <a:r>
              <a:rPr lang="en-US" sz="1200" kern="1200" dirty="0">
                <a:solidFill>
                  <a:schemeClr val="dk1"/>
                </a:solidFill>
                <a:effectLst/>
                <a:latin typeface="+mn-lt"/>
                <a:ea typeface="+mn-ea"/>
                <a:cs typeface="+mn-cs"/>
              </a:rPr>
              <a:t>Allowing for too much concentration of key functions, such as financials or nominations, onto a small group of volunteers</a:t>
            </a:r>
          </a:p>
          <a:p>
            <a:pPr marL="285750" indent="-285750">
              <a:buFont typeface="Arial" panose="020B0604020202020204" pitchFamily="34" charset="0"/>
              <a:buChar char="•"/>
            </a:pPr>
            <a:r>
              <a:rPr lang="en-US" sz="1200" kern="1200" dirty="0">
                <a:solidFill>
                  <a:schemeClr val="dk1"/>
                </a:solidFill>
                <a:effectLst/>
                <a:latin typeface="+mn-lt"/>
                <a:ea typeface="+mn-ea"/>
                <a:cs typeface="+mn-cs"/>
              </a:rPr>
              <a:t>Having fragmented digital communication across multiple platforms, sharing information and documents by emails, which get lost</a:t>
            </a:r>
            <a:endParaRPr lang="en-US" sz="1200" b="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9E5FA7B-90EA-475F-A9F3-5565B36D6A0F}" type="slidenum">
              <a:rPr lang="en-US" smtClean="0"/>
              <a:t>6</a:t>
            </a:fld>
            <a:endParaRPr lang="en-US"/>
          </a:p>
        </p:txBody>
      </p:sp>
    </p:spTree>
    <p:extLst>
      <p:ext uri="{BB962C8B-B14F-4D97-AF65-F5344CB8AC3E}">
        <p14:creationId xmlns:p14="http://schemas.microsoft.com/office/powerpoint/2010/main" val="297247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5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94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1AB82-F9AF-6F49-A816-022464853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26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E918E7-64DD-8543-BC92-7712E27FF9EB}"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253722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918E7-64DD-8543-BC92-7712E27FF9EB}"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382234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918E7-64DD-8543-BC92-7712E27FF9EB}"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260208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918E7-64DD-8543-BC92-7712E27FF9EB}"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42792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918E7-64DD-8543-BC92-7712E27FF9EB}"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109194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918E7-64DD-8543-BC92-7712E27FF9EB}"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202820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E918E7-64DD-8543-BC92-7712E27FF9EB}" type="datetimeFigureOut">
              <a:rPr lang="en-US" smtClean="0"/>
              <a:t>10/19/22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135719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918E7-64DD-8543-BC92-7712E27FF9EB}" type="datetimeFigureOut">
              <a:rPr lang="en-US" smtClean="0"/>
              <a:t>10/19/22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377832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E918E7-64DD-8543-BC92-7712E27FF9EB}" type="datetimeFigureOut">
              <a:rPr lang="en-US" smtClean="0"/>
              <a:t>10/19/22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30456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918E7-64DD-8543-BC92-7712E27FF9EB}" type="datetimeFigureOut">
              <a:rPr lang="en-US" smtClean="0"/>
              <a:t>10/19/22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180380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E918E7-64DD-8543-BC92-7712E27FF9EB}" type="datetimeFigureOut">
              <a:rPr lang="en-US" smtClean="0"/>
              <a:t>10/19/22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164673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E918E7-64DD-8543-BC92-7712E27FF9EB}" type="datetimeFigureOut">
              <a:rPr lang="en-US" smtClean="0"/>
              <a:t>10/19/22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67DE6-E149-E846-8B68-982491661D74}" type="slidenum">
              <a:rPr lang="en-US" smtClean="0"/>
              <a:t>‹#›</a:t>
            </a:fld>
            <a:endParaRPr lang="en-US"/>
          </a:p>
        </p:txBody>
      </p:sp>
    </p:spTree>
    <p:extLst>
      <p:ext uri="{BB962C8B-B14F-4D97-AF65-F5344CB8AC3E}">
        <p14:creationId xmlns:p14="http://schemas.microsoft.com/office/powerpoint/2010/main" val="275644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18E7-64DD-8543-BC92-7712E27FF9EB}" type="datetimeFigureOut">
              <a:rPr lang="en-US" smtClean="0"/>
              <a:t>10/19/22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67DE6-E149-E846-8B68-982491661D74}" type="slidenum">
              <a:rPr lang="en-US" smtClean="0"/>
              <a:t>‹#›</a:t>
            </a:fld>
            <a:endParaRPr lang="en-US"/>
          </a:p>
        </p:txBody>
      </p:sp>
      <p:pic>
        <p:nvPicPr>
          <p:cNvPr id="7" name="Picture 2" descr="C:\Users\ejohnson\Google Drive\WPA Shared\Projects\National\Donor and Member Research\Generic DER Qux June 2013\BrighterStratLogoColor.jpg">
            <a:extLst>
              <a:ext uri="{FF2B5EF4-FFF2-40B4-BE49-F238E27FC236}">
                <a16:creationId xmlns:a16="http://schemas.microsoft.com/office/drawing/2014/main" id="{FB8B4621-044E-374D-B136-8DBE9512986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9740" y="6082748"/>
            <a:ext cx="1631465" cy="7141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49B171-D796-A24A-B975-922B8A880678}"/>
              </a:ext>
            </a:extLst>
          </p:cNvPr>
          <p:cNvSpPr txBox="1"/>
          <p:nvPr userDrawn="1"/>
        </p:nvSpPr>
        <p:spPr>
          <a:xfrm>
            <a:off x="9525000" y="6247089"/>
            <a:ext cx="2286000" cy="523220"/>
          </a:xfrm>
          <a:prstGeom prst="rect">
            <a:avLst/>
          </a:prstGeom>
          <a:noFill/>
        </p:spPr>
        <p:txBody>
          <a:bodyPr wrap="square" rtlCol="0">
            <a:spAutoFit/>
          </a:bodyPr>
          <a:lstStyle/>
          <a:p>
            <a:pPr algn="r"/>
            <a:r>
              <a:rPr lang="en-US" dirty="0"/>
              <a:t>Page</a:t>
            </a:r>
            <a:r>
              <a:rPr lang="en-US" baseline="0" dirty="0"/>
              <a:t> </a:t>
            </a:r>
            <a:fld id="{CA5634B0-AE4B-435F-96F1-C42B88B36467}" type="slidenum">
              <a:rPr lang="en-US" baseline="0" smtClean="0"/>
              <a:pPr algn="r"/>
              <a:t>‹#›</a:t>
            </a:fld>
            <a:endParaRPr lang="en-US" baseline="0" dirty="0"/>
          </a:p>
          <a:p>
            <a:pPr algn="r"/>
            <a:r>
              <a:rPr lang="en-US" sz="1000" baseline="0" dirty="0"/>
              <a:t>Copyright 2022: Brighter Strategies</a:t>
            </a:r>
            <a:endParaRPr lang="en-US" sz="1000" dirty="0"/>
          </a:p>
        </p:txBody>
      </p:sp>
      <p:sp>
        <p:nvSpPr>
          <p:cNvPr id="9" name="Footer Placeholder 2">
            <a:extLst>
              <a:ext uri="{FF2B5EF4-FFF2-40B4-BE49-F238E27FC236}">
                <a16:creationId xmlns:a16="http://schemas.microsoft.com/office/drawing/2014/main" id="{954414CA-2283-4737-9E77-849358F2C590}"/>
              </a:ext>
            </a:extLst>
          </p:cNvPr>
          <p:cNvSpPr txBox="1">
            <a:spLocks/>
          </p:cNvSpPr>
          <p:nvPr userDrawn="1"/>
        </p:nvSpPr>
        <p:spPr>
          <a:xfrm>
            <a:off x="4038600"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bg1">
                    <a:lumMod val="50000"/>
                  </a:schemeClr>
                </a:solidFill>
              </a:rPr>
              <a:t>FOR INTERNAL USE ONLY, DO NOT DISTRIBUTE</a:t>
            </a:r>
            <a:endParaRPr lang="en-US" sz="900" dirty="0">
              <a:solidFill>
                <a:schemeClr val="bg1">
                  <a:lumMod val="50000"/>
                </a:schemeClr>
              </a:solidFill>
            </a:endParaRPr>
          </a:p>
        </p:txBody>
      </p:sp>
    </p:spTree>
    <p:extLst>
      <p:ext uri="{BB962C8B-B14F-4D97-AF65-F5344CB8AC3E}">
        <p14:creationId xmlns:p14="http://schemas.microsoft.com/office/powerpoint/2010/main" val="947469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18E7-64DD-8543-BC92-7712E27FF9EB}" type="datetimeFigureOut">
              <a:rPr lang="en-US" smtClean="0"/>
              <a:t>10/19/22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67DE6-E149-E846-8B68-982491661D74}" type="slidenum">
              <a:rPr lang="en-US" smtClean="0"/>
              <a:t>‹#›</a:t>
            </a:fld>
            <a:endParaRPr lang="en-US"/>
          </a:p>
        </p:txBody>
      </p:sp>
      <p:pic>
        <p:nvPicPr>
          <p:cNvPr id="7" name="Picture 2" descr="C:\Users\ejohnson\Google Drive\WPA Shared\Projects\National\Donor and Member Research\Generic DER Qux June 2013\BrighterStratLogoColor.jpg">
            <a:extLst>
              <a:ext uri="{FF2B5EF4-FFF2-40B4-BE49-F238E27FC236}">
                <a16:creationId xmlns:a16="http://schemas.microsoft.com/office/drawing/2014/main" id="{4A81D6D3-74EF-C849-B354-BDF9D7364A6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740" y="6082748"/>
            <a:ext cx="1631465" cy="7141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30A9E28A-6C8A-6A4E-AD8D-3EB4C3290738}"/>
              </a:ext>
            </a:extLst>
          </p:cNvPr>
          <p:cNvSpPr txBox="1"/>
          <p:nvPr userDrawn="1"/>
        </p:nvSpPr>
        <p:spPr>
          <a:xfrm>
            <a:off x="9525000" y="6247089"/>
            <a:ext cx="2286000" cy="523220"/>
          </a:xfrm>
          <a:prstGeom prst="rect">
            <a:avLst/>
          </a:prstGeom>
          <a:noFill/>
        </p:spPr>
        <p:txBody>
          <a:bodyPr wrap="square" rtlCol="0">
            <a:spAutoFit/>
          </a:bodyPr>
          <a:lstStyle/>
          <a:p>
            <a:pPr algn="r"/>
            <a:r>
              <a:rPr lang="en-US" dirty="0"/>
              <a:t>Page</a:t>
            </a:r>
            <a:r>
              <a:rPr lang="en-US" baseline="0" dirty="0"/>
              <a:t> </a:t>
            </a:r>
            <a:fld id="{CA5634B0-AE4B-435F-96F1-C42B88B36467}" type="slidenum">
              <a:rPr lang="en-US" baseline="0" smtClean="0"/>
              <a:pPr algn="r"/>
              <a:t>‹#›</a:t>
            </a:fld>
            <a:endParaRPr lang="en-US" baseline="0" dirty="0"/>
          </a:p>
          <a:p>
            <a:pPr algn="r"/>
            <a:r>
              <a:rPr lang="en-US" sz="1000" baseline="0" dirty="0"/>
              <a:t>Copyright 2022: Brighter Strategies</a:t>
            </a:r>
            <a:endParaRPr lang="en-US" sz="1000" dirty="0"/>
          </a:p>
        </p:txBody>
      </p:sp>
    </p:spTree>
    <p:extLst>
      <p:ext uri="{BB962C8B-B14F-4D97-AF65-F5344CB8AC3E}">
        <p14:creationId xmlns:p14="http://schemas.microsoft.com/office/powerpoint/2010/main" val="364282833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z@brighterstrategi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brighterstrategi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leadingwithintent.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A928-D672-0149-8E6D-CE7B7AA9EF09}"/>
              </a:ext>
            </a:extLst>
          </p:cNvPr>
          <p:cNvSpPr>
            <a:spLocks noGrp="1"/>
          </p:cNvSpPr>
          <p:nvPr>
            <p:ph type="ctrTitle"/>
          </p:nvPr>
        </p:nvSpPr>
        <p:spPr>
          <a:xfrm>
            <a:off x="1524000" y="1618474"/>
            <a:ext cx="9144000" cy="2387600"/>
          </a:xfrm>
        </p:spPr>
        <p:txBody>
          <a:bodyPr>
            <a:normAutofit/>
          </a:bodyPr>
          <a:lstStyle/>
          <a:p>
            <a:r>
              <a:rPr lang="en-US" dirty="0"/>
              <a:t>Summary Report of Governance Assessment</a:t>
            </a:r>
          </a:p>
        </p:txBody>
      </p:sp>
      <p:sp>
        <p:nvSpPr>
          <p:cNvPr id="3" name="Subtitle 2">
            <a:extLst>
              <a:ext uri="{FF2B5EF4-FFF2-40B4-BE49-F238E27FC236}">
                <a16:creationId xmlns:a16="http://schemas.microsoft.com/office/drawing/2014/main" id="{634C39CB-8E19-5342-9ED0-0B382C47685E}"/>
              </a:ext>
            </a:extLst>
          </p:cNvPr>
          <p:cNvSpPr>
            <a:spLocks noGrp="1"/>
          </p:cNvSpPr>
          <p:nvPr>
            <p:ph type="subTitle" idx="1"/>
          </p:nvPr>
        </p:nvSpPr>
        <p:spPr>
          <a:xfrm>
            <a:off x="1524000" y="4124527"/>
            <a:ext cx="9144000" cy="1721795"/>
          </a:xfrm>
        </p:spPr>
        <p:txBody>
          <a:bodyPr>
            <a:normAutofit fontScale="85000" lnSpcReduction="20000"/>
          </a:bodyPr>
          <a:lstStyle/>
          <a:p>
            <a:r>
              <a:rPr lang="en-US" sz="1800" dirty="0"/>
              <a:t>October 18, 2022</a:t>
            </a:r>
          </a:p>
          <a:p>
            <a:endParaRPr lang="en-US" sz="1800" dirty="0"/>
          </a:p>
          <a:p>
            <a:r>
              <a:rPr lang="en-US" sz="1800" dirty="0"/>
              <a:t>Dr. Elizabeth Scott			Dr. Robyn S. Wilson</a:t>
            </a:r>
          </a:p>
          <a:p>
            <a:r>
              <a:rPr lang="en-US" sz="1800" dirty="0"/>
              <a:t>Brighter Strategies, LLC	 	                       Outgoing President</a:t>
            </a:r>
          </a:p>
          <a:p>
            <a:r>
              <a:rPr lang="en-US" sz="1800" dirty="0">
                <a:solidFill>
                  <a:schemeClr val="bg1"/>
                </a:solidFill>
                <a:hlinkClick r:id="rId3">
                  <a:extLst>
                    <a:ext uri="{A12FA001-AC4F-418D-AE19-62706E023703}">
                      <ahyp:hlinkClr xmlns:ahyp="http://schemas.microsoft.com/office/drawing/2018/hyperlinkcolor" val="tx"/>
                    </a:ext>
                  </a:extLst>
                </a:hlinkClick>
              </a:rPr>
              <a:t>           </a:t>
            </a:r>
            <a:r>
              <a:rPr lang="en-US" sz="1800" dirty="0">
                <a:solidFill>
                  <a:srgbClr val="0563C1"/>
                </a:solidFill>
                <a:hlinkClick r:id="rId3">
                  <a:extLst>
                    <a:ext uri="{A12FA001-AC4F-418D-AE19-62706E023703}">
                      <ahyp:hlinkClr xmlns:ahyp="http://schemas.microsoft.com/office/drawing/2018/hyperlinkcolor" val="tx"/>
                    </a:ext>
                  </a:extLst>
                </a:hlinkClick>
              </a:rPr>
              <a:t>liz@brighterstrategies.com</a:t>
            </a:r>
            <a:r>
              <a:rPr lang="en-US" sz="1800" dirty="0"/>
              <a:t>	                           Ad-hoc Governance Comm Chair</a:t>
            </a:r>
          </a:p>
          <a:p>
            <a:r>
              <a:rPr lang="en-US" sz="1800" dirty="0">
                <a:hlinkClick r:id="rId4"/>
              </a:rPr>
              <a:t>www.brighterstrategies.com</a:t>
            </a:r>
            <a:r>
              <a:rPr lang="en-US" sz="1800" dirty="0"/>
              <a:t> </a:t>
            </a:r>
          </a:p>
          <a:p>
            <a:endParaRPr lang="en-US" dirty="0"/>
          </a:p>
        </p:txBody>
      </p:sp>
      <p:pic>
        <p:nvPicPr>
          <p:cNvPr id="4" name="Picture 3" descr="Icon&#10;&#10;Description automatically generated">
            <a:extLst>
              <a:ext uri="{FF2B5EF4-FFF2-40B4-BE49-F238E27FC236}">
                <a16:creationId xmlns:a16="http://schemas.microsoft.com/office/drawing/2014/main" id="{8ED5630C-88AD-4701-98F2-D2F23EAD7E62}"/>
              </a:ext>
            </a:extLst>
          </p:cNvPr>
          <p:cNvPicPr>
            <a:picLocks noChangeAspect="1"/>
          </p:cNvPicPr>
          <p:nvPr/>
        </p:nvPicPr>
        <p:blipFill>
          <a:blip r:embed="rId5"/>
          <a:stretch>
            <a:fillRect/>
          </a:stretch>
        </p:blipFill>
        <p:spPr>
          <a:xfrm>
            <a:off x="4688691" y="226121"/>
            <a:ext cx="2814617" cy="1909216"/>
          </a:xfrm>
          <a:prstGeom prst="rect">
            <a:avLst/>
          </a:prstGeom>
        </p:spPr>
      </p:pic>
    </p:spTree>
    <p:extLst>
      <p:ext uri="{BB962C8B-B14F-4D97-AF65-F5344CB8AC3E}">
        <p14:creationId xmlns:p14="http://schemas.microsoft.com/office/powerpoint/2010/main" val="88381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Recommendations Requiring Medium Effort and Planning</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338507"/>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2e. Remove the requirement that all committees be chaired by Council members. Council members should instead attend and participate in committee meetings in a liaison capacity. Establish a process for committee chairs to be selected from existing members of the committee and serve a limited term. </a:t>
            </a:r>
            <a:r>
              <a:rPr lang="en-US" sz="1800" i="1" dirty="0">
                <a:effectLst/>
                <a:latin typeface="Calibri" panose="020F0502020204030204" pitchFamily="34" charset="0"/>
                <a:ea typeface="Calibri" panose="020F0502020204030204" pitchFamily="34" charset="0"/>
                <a:cs typeface="Calibri" panose="020F0502020204030204" pitchFamily="34" charset="0"/>
              </a:rPr>
              <a:t>(Committees, Specialty Groups, and Regions; Culture and Dynamics)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Calibri" panose="020F0502020204030204" pitchFamily="34" charset="0"/>
              </a:rPr>
              <a:t>2f. Develop standard operating procedures for Specialty Groups, which includes a high-level officer structure, voting system, and recurring period to evaluate the group’s renewal </a:t>
            </a:r>
            <a:r>
              <a:rPr lang="en-US" sz="1800" i="1" dirty="0">
                <a:effectLst/>
                <a:latin typeface="Calibri" panose="020F0502020204030204" pitchFamily="34" charset="0"/>
                <a:ea typeface="Calibri" panose="020F0502020204030204" pitchFamily="34" charset="0"/>
                <a:cs typeface="Calibri" panose="020F0502020204030204" pitchFamily="34" charset="0"/>
              </a:rPr>
              <a:t>(Orientation and Education of Council and Volunteer Leaders; Committees, Specialty Groups, and Regions)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2g. Update the bylaws to reflect best practices and suggested changes in the report </a:t>
            </a:r>
            <a:r>
              <a:rPr lang="en-US" sz="1800" i="1" dirty="0">
                <a:effectLst/>
                <a:latin typeface="Calibri" panose="020F0502020204030204" pitchFamily="34" charset="0"/>
                <a:ea typeface="Calibri" panose="020F0502020204030204" pitchFamily="34" charset="0"/>
                <a:cs typeface="Calibri" panose="020F0502020204030204" pitchFamily="34" charset="0"/>
              </a:rPr>
              <a:t>(Recruitment and Composition; Roles and Responsibilities of Council, Committees, Oversight, Accountability, and Financial Stewardship, Specialty Groups and Regions)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2h. Expand the work Big Voice began to include leadership guides and trainings for all Specialty Group and US-Region leaders. Ensure that this training is owned under the responsibilities of either BAI or Big Voice rather than being dependent on the volunteer leadership </a:t>
            </a:r>
            <a:r>
              <a:rPr lang="en-US" sz="1800" i="1" dirty="0">
                <a:effectLst/>
                <a:latin typeface="Calibri" panose="020F0502020204030204" pitchFamily="34" charset="0"/>
                <a:ea typeface="Calibri" panose="020F0502020204030204" pitchFamily="34" charset="0"/>
                <a:cs typeface="Calibri" panose="020F0502020204030204" pitchFamily="34" charset="0"/>
              </a:rPr>
              <a:t>(Orientation and Education of Council and Volunteer Leaders)</a:t>
            </a:r>
            <a:endParaRPr lang="en-US" sz="1800" dirty="0"/>
          </a:p>
          <a:p>
            <a:pPr>
              <a:lnSpc>
                <a:spcPct val="110000"/>
              </a:lnSpc>
              <a:spcBef>
                <a:spcPts val="0"/>
              </a:spcBef>
              <a:spcAft>
                <a:spcPts val="600"/>
              </a:spcAft>
            </a:pPr>
            <a:endParaRPr lang="en-US" sz="1800" dirty="0"/>
          </a:p>
          <a:p>
            <a:pPr marL="0" indent="0">
              <a:spcBef>
                <a:spcPts val="0"/>
              </a:spcBef>
              <a:spcAft>
                <a:spcPts val="600"/>
              </a:spcAft>
              <a:buNone/>
            </a:pPr>
            <a:r>
              <a:rPr lang="en-US" sz="1800" dirty="0"/>
              <a:t>2</a:t>
            </a:r>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45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Recommendations Requiring Significant Effort toward Implementation</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338507"/>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3a. </a:t>
            </a:r>
            <a:r>
              <a:rPr lang="en-US" sz="1600" dirty="0">
                <a:effectLst/>
                <a:latin typeface="Calibri" panose="020F0502020204030204" pitchFamily="34" charset="0"/>
                <a:ea typeface="Calibri" panose="020F0502020204030204" pitchFamily="34" charset="0"/>
                <a:cs typeface="Calibri" panose="020F0502020204030204" pitchFamily="34" charset="0"/>
              </a:rPr>
              <a:t>Update the Strategic Plan for 2023 and beyond; utilize a process that allows for member feedback; and create specific implementation strategies that align the plan to the work of both Committees and Specialty Groups </a:t>
            </a:r>
            <a:r>
              <a:rPr lang="en-US" sz="1600" i="1" dirty="0">
                <a:effectLst/>
                <a:latin typeface="Calibri" panose="020F0502020204030204" pitchFamily="34" charset="0"/>
                <a:ea typeface="Calibri" panose="020F0502020204030204" pitchFamily="34" charset="0"/>
                <a:cs typeface="Calibri" panose="020F0502020204030204" pitchFamily="34" charset="0"/>
              </a:rPr>
              <a:t>(Strategy and Planning; Advancing the Profession)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3b. Build time into the Council meeting schedule for an annual “retreat” to allow for generative discussion around strategic priorities/complicated issues (as opposed to focusing on regular Council work) </a:t>
            </a:r>
            <a:r>
              <a:rPr lang="en-US" sz="1600" i="1" dirty="0">
                <a:effectLst/>
                <a:latin typeface="Calibri" panose="020F0502020204030204" pitchFamily="34" charset="0"/>
                <a:ea typeface="Calibri" panose="020F0502020204030204" pitchFamily="34" charset="0"/>
                <a:cs typeface="Calibri" panose="020F0502020204030204" pitchFamily="34" charset="0"/>
              </a:rPr>
              <a:t>(Orientation and Education of Council and Volunteer Leaders; Strategy and Planning)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3c. Create and execute a member engagement strategy that focuses on member retention and engagement, as well as tracking and rewarding Specialty Groups and Regions for their member engagement </a:t>
            </a:r>
            <a:r>
              <a:rPr lang="en-US" sz="1600" i="1" dirty="0">
                <a:effectLst/>
                <a:latin typeface="Calibri" panose="020F0502020204030204" pitchFamily="34" charset="0"/>
                <a:ea typeface="Calibri" panose="020F0502020204030204" pitchFamily="34" charset="0"/>
                <a:cs typeface="Calibri" panose="020F0502020204030204" pitchFamily="34" charset="0"/>
              </a:rPr>
              <a:t>(Strategy and Planning, Advancing the Profession)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3d. Develop incentives for volunteer service through items such as a discounted conference rate for active volunteers or building upon the Outstanding Service Award </a:t>
            </a:r>
            <a:r>
              <a:rPr lang="en-US" sz="1600" i="1" dirty="0">
                <a:effectLst/>
                <a:latin typeface="Calibri" panose="020F0502020204030204" pitchFamily="34" charset="0"/>
                <a:ea typeface="Calibri" panose="020F0502020204030204" pitchFamily="34" charset="0"/>
                <a:cs typeface="Calibri" panose="020F0502020204030204" pitchFamily="34" charset="0"/>
              </a:rPr>
              <a:t>(Culture and Dynamics, Advancing the Profession)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3e. Develop two different affiliation agreements, one for US-based Regions (treating them like Affiliated Chapters) and one for International Regions (treating them like Affiliated Partnerships) that explicitly defines financial support, the flow of information, and decision-making rights. (</a:t>
            </a:r>
            <a:r>
              <a:rPr lang="en-US" sz="1600" i="1" dirty="0">
                <a:effectLst/>
                <a:latin typeface="Calibri" panose="020F0502020204030204" pitchFamily="34" charset="0"/>
                <a:ea typeface="Calibri" panose="020F0502020204030204" pitchFamily="34" charset="0"/>
                <a:cs typeface="Calibri" panose="020F0502020204030204" pitchFamily="34" charset="0"/>
              </a:rPr>
              <a:t>Composition and Recruitment; Committees, Specialty Groups, and Regions; Strategy and Planning)</a:t>
            </a:r>
            <a:endParaRPr lang="en-US" sz="1600" dirty="0"/>
          </a:p>
          <a:p>
            <a:pPr marL="0" indent="0">
              <a:spcBef>
                <a:spcPts val="0"/>
              </a:spcBef>
              <a:spcAft>
                <a:spcPts val="600"/>
              </a:spcAft>
              <a:buNone/>
            </a:pPr>
            <a:endParaRPr lang="en-US" sz="1600" dirty="0"/>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56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Recommendations Requiring Significant Effort toward Implementation</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338507"/>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3f. SRA might consider rethinking its entire Council structure. Many societies, to allow for more inclusivity, have a larger Advisory Board/Council that consists of representation from Regions, Specialty Groups, and Standing Committees. Then, the Executive Council would consist of no more than 7–9 individuals including the officers. The Executive Council would meet more regularly, and the Advisory Council would meet 3–4 times per year.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3g. With regard to BAI: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Review the current scope of the BAI contract with an eye to clearly defined FTEs and deliverables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Request that BAI provides specific points of contact to address all SRA needs and institute expectations around a reasonable response 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Mutually agree to an evaluation process to regularly review BAI’s work (we suggest monthly check-ins with a more formal quarterly review)</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If BAI is not able to provide the desired deliverables within the quality and timeframes specified, we suggest conducting a financial assessment to evaluate transitioning to an outsourced management model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None/>
            </a:pPr>
            <a:endParaRPr lang="en-US" sz="1600" dirty="0"/>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78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Ad-hoc Governance Committee</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338507"/>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Chair: Robyn Wilson</a:t>
            </a:r>
          </a:p>
          <a:p>
            <a:pPr marL="342900" marR="0" lvl="0" indent="-342900">
              <a:lnSpc>
                <a:spcPct val="107000"/>
              </a:lnSpc>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Members: </a:t>
            </a:r>
            <a:r>
              <a:rPr lang="en-US" sz="2200" dirty="0" err="1">
                <a:latin typeface="Calibri" panose="020F0502020204030204" pitchFamily="34" charset="0"/>
                <a:ea typeface="Calibri" panose="020F0502020204030204" pitchFamily="34" charset="0"/>
                <a:cs typeface="Calibri" panose="020F0502020204030204" pitchFamily="34" charset="0"/>
              </a:rPr>
              <a:t>Terje</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Aven</a:t>
            </a:r>
            <a:r>
              <a:rPr lang="en-US" sz="2200" dirty="0">
                <a:latin typeface="Calibri" panose="020F0502020204030204" pitchFamily="34" charset="0"/>
                <a:ea typeface="Calibri" panose="020F0502020204030204" pitchFamily="34" charset="0"/>
                <a:cs typeface="Calibri" panose="020F0502020204030204" pitchFamily="34" charset="0"/>
              </a:rPr>
              <a:t>, Seth </a:t>
            </a:r>
            <a:r>
              <a:rPr lang="en-US" sz="2200" dirty="0" err="1">
                <a:latin typeface="Calibri" panose="020F0502020204030204" pitchFamily="34" charset="0"/>
                <a:ea typeface="Calibri" panose="020F0502020204030204" pitchFamily="34" charset="0"/>
                <a:cs typeface="Calibri" panose="020F0502020204030204" pitchFamily="34" charset="0"/>
              </a:rPr>
              <a:t>Guikema</a:t>
            </a:r>
            <a:r>
              <a:rPr lang="en-US" sz="2200" dirty="0">
                <a:latin typeface="Calibri" panose="020F0502020204030204" pitchFamily="34" charset="0"/>
                <a:ea typeface="Calibri" panose="020F0502020204030204" pitchFamily="34" charset="0"/>
                <a:cs typeface="Calibri" panose="020F0502020204030204" pitchFamily="34" charset="0"/>
              </a:rPr>
              <a:t>, Jim Lambert, Henry Willis, Jackie MacDonald Gibson, Brett Burk, Liz Scott</a:t>
            </a:r>
          </a:p>
          <a:p>
            <a:pPr marL="342900" marR="0" lvl="0" indent="-342900">
              <a:lnSpc>
                <a:spcPct val="107000"/>
              </a:lnSpc>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Meeting every 3 weeks to work through the recommendations</a:t>
            </a:r>
          </a:p>
          <a:p>
            <a:pPr marL="342900" marR="0" lvl="0" indent="-342900">
              <a:lnSpc>
                <a:spcPct val="107000"/>
              </a:lnSpc>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Beginning with large structural changes – changes to the bylaws that require a vote by the members</a:t>
            </a:r>
          </a:p>
          <a:p>
            <a:pPr marL="800100" lvl="1" indent="-342900">
              <a:lnSpc>
                <a:spcPct val="107000"/>
              </a:lnSpc>
              <a:spcBef>
                <a:spcPts val="0"/>
              </a:spcBef>
              <a:spcAft>
                <a:spcPts val="6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Board of Directors and Advisory Council (instead of EC and Council), changes in roles</a:t>
            </a:r>
          </a:p>
          <a:p>
            <a:pPr marL="800100" lvl="1" indent="-342900">
              <a:lnSpc>
                <a:spcPct val="107000"/>
              </a:lnSpc>
              <a:spcBef>
                <a:spcPts val="0"/>
              </a:spcBef>
              <a:spcAft>
                <a:spcPts val="6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Presidential term, changes in roles</a:t>
            </a:r>
          </a:p>
          <a:p>
            <a:pPr marL="800100" lvl="1" indent="-342900">
              <a:lnSpc>
                <a:spcPct val="107000"/>
              </a:lnSpc>
              <a:spcBef>
                <a:spcPts val="0"/>
              </a:spcBef>
              <a:spcAft>
                <a:spcPts val="6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Reduce committee and revise committee leadership, codify new AM chair position</a:t>
            </a:r>
          </a:p>
          <a:p>
            <a:pPr marL="800100" lvl="1" indent="-342900">
              <a:lnSpc>
                <a:spcPct val="107000"/>
              </a:lnSpc>
              <a:spcBef>
                <a:spcPts val="0"/>
              </a:spcBef>
              <a:spcAft>
                <a:spcPts val="600"/>
              </a:spcAft>
              <a:buFont typeface="Symbol" panose="05050102010706020507" pitchFamily="18" charset="2"/>
              <a:buChar char=""/>
            </a:pPr>
            <a:r>
              <a:rPr lang="en-US" sz="1800" i="1" dirty="0">
                <a:latin typeface="Calibri" panose="020F0502020204030204" pitchFamily="34" charset="0"/>
                <a:ea typeface="Calibri" panose="020F0502020204030204" pitchFamily="34" charset="0"/>
                <a:cs typeface="Calibri" panose="020F0502020204030204" pitchFamily="34" charset="0"/>
              </a:rPr>
              <a:t>Clarity in BAI contract and expectations</a:t>
            </a:r>
          </a:p>
          <a:p>
            <a:pPr marL="342900" marR="0" lvl="0" indent="-342900">
              <a:lnSpc>
                <a:spcPct val="107000"/>
              </a:lnSpc>
              <a:spcBef>
                <a:spcPts val="0"/>
              </a:spcBef>
              <a:spcAft>
                <a:spcPts val="60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None/>
            </a:pPr>
            <a:endParaRPr lang="en-US" sz="2200" dirty="0"/>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18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Ad-hoc Governance Committee</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338507"/>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Timeline</a:t>
            </a:r>
          </a:p>
          <a:p>
            <a:pPr marL="800100" lvl="1"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Provide regular updates over the next 6 plus months</a:t>
            </a:r>
          </a:p>
          <a:p>
            <a:pPr marL="800100" lvl="1"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Bring recommended bylaw changes to the membership for a vote by mid-2023</a:t>
            </a:r>
          </a:p>
          <a:p>
            <a:pPr marL="800100" lvl="1" indent="-342900">
              <a:lnSpc>
                <a:spcPct val="107000"/>
              </a:lnSpc>
              <a:spcBef>
                <a:spcPts val="0"/>
              </a:spcBef>
              <a:spcAft>
                <a:spcPts val="6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Start the transition to any new structural changes with the 2023 elections and annual meeting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Please review the report if you are interested and provide any thoughts about the recommendations to me!</a:t>
            </a:r>
          </a:p>
          <a:p>
            <a:pPr marL="0" marR="0" lvl="0" indent="0">
              <a:lnSpc>
                <a:spcPct val="107000"/>
              </a:lnSpc>
              <a:spcBef>
                <a:spcPts val="0"/>
              </a:spcBef>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None/>
            </a:pPr>
            <a:endParaRPr lang="en-US" sz="2200" dirty="0"/>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76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Question mark symbol">
            <a:extLst>
              <a:ext uri="{FF2B5EF4-FFF2-40B4-BE49-F238E27FC236}">
                <a16:creationId xmlns:a16="http://schemas.microsoft.com/office/drawing/2014/main" id="{24B7189C-AD51-644E-A12B-CD68A3574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ACE03A3-483A-4785-B143-10F3C45F8E3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Questions?</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85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F50-FA0A-3345-B227-76F3F038F594}"/>
              </a:ext>
            </a:extLst>
          </p:cNvPr>
          <p:cNvSpPr>
            <a:spLocks noGrp="1"/>
          </p:cNvSpPr>
          <p:nvPr>
            <p:ph type="title"/>
          </p:nvPr>
        </p:nvSpPr>
        <p:spPr>
          <a:xfrm>
            <a:off x="841248" y="600426"/>
            <a:ext cx="9875520" cy="3360625"/>
          </a:xfrm>
        </p:spPr>
        <p:txBody>
          <a:bodyPr vert="horz" lIns="91440" tIns="45720" rIns="91440" bIns="45720" rtlCol="0" anchor="b">
            <a:normAutofit/>
          </a:bodyPr>
          <a:lstStyle/>
          <a:p>
            <a:r>
              <a:rPr lang="en-US" sz="8200" kern="1200" dirty="0">
                <a:solidFill>
                  <a:schemeClr val="tx1"/>
                </a:solidFill>
                <a:latin typeface="+mj-lt"/>
                <a:ea typeface="+mj-ea"/>
                <a:cs typeface="+mj-cs"/>
              </a:rPr>
              <a:t>Thank You</a:t>
            </a:r>
          </a:p>
        </p:txBody>
      </p:sp>
      <p:sp>
        <p:nvSpPr>
          <p:cNvPr id="3" name="Content Placeholder 2">
            <a:extLst>
              <a:ext uri="{FF2B5EF4-FFF2-40B4-BE49-F238E27FC236}">
                <a16:creationId xmlns:a16="http://schemas.microsoft.com/office/drawing/2014/main" id="{B9DE674C-B2EE-6F4C-8389-8AC5B0053BBE}"/>
              </a:ext>
            </a:extLst>
          </p:cNvPr>
          <p:cNvSpPr>
            <a:spLocks noGrp="1"/>
          </p:cNvSpPr>
          <p:nvPr>
            <p:ph idx="1"/>
          </p:nvPr>
        </p:nvSpPr>
        <p:spPr>
          <a:xfrm>
            <a:off x="859536" y="4119928"/>
            <a:ext cx="9875520" cy="1366472"/>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www.brighterstrategies.com</a:t>
            </a:r>
            <a:endParaRPr lang="en-US" sz="2400" kern="1200" dirty="0">
              <a:solidFill>
                <a:schemeClr val="tx1"/>
              </a:solidFill>
              <a:latin typeface="+mn-lt"/>
              <a:ea typeface="+mn-ea"/>
              <a:cs typeface="+mn-cs"/>
            </a:endParaRPr>
          </a:p>
          <a:p>
            <a:pPr marL="0" indent="0">
              <a:buNone/>
            </a:pP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321295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B596-7D82-694B-85D7-329DF7FABA6F}"/>
              </a:ext>
            </a:extLst>
          </p:cNvPr>
          <p:cNvSpPr>
            <a:spLocks noGrp="1"/>
          </p:cNvSpPr>
          <p:nvPr>
            <p:ph type="title"/>
          </p:nvPr>
        </p:nvSpPr>
        <p:spPr>
          <a:xfrm>
            <a:off x="630936" y="640823"/>
            <a:ext cx="3419856" cy="5583148"/>
          </a:xfrm>
        </p:spPr>
        <p:txBody>
          <a:bodyPr anchor="ctr">
            <a:normAutofit/>
          </a:bodyPr>
          <a:lstStyle/>
          <a:p>
            <a:r>
              <a:rPr lang="en-US" dirty="0"/>
              <a:t>Why the review?</a:t>
            </a:r>
            <a:endParaRPr lang="en-US" sz="5400" dirty="0"/>
          </a:p>
        </p:txBody>
      </p:sp>
      <p:sp>
        <p:nvSpPr>
          <p:cNvPr id="3" name="Content Placeholder 2">
            <a:extLst>
              <a:ext uri="{FF2B5EF4-FFF2-40B4-BE49-F238E27FC236}">
                <a16:creationId xmlns:a16="http://schemas.microsoft.com/office/drawing/2014/main" id="{A150D53E-54FF-2644-80A5-7EADC81F740A}"/>
              </a:ext>
            </a:extLst>
          </p:cNvPr>
          <p:cNvSpPr>
            <a:spLocks noGrp="1"/>
          </p:cNvSpPr>
          <p:nvPr>
            <p:ph idx="1"/>
          </p:nvPr>
        </p:nvSpPr>
        <p:spPr>
          <a:xfrm>
            <a:off x="4883972" y="630937"/>
            <a:ext cx="6664900" cy="5596128"/>
          </a:xfrm>
        </p:spPr>
        <p:txBody>
          <a:bodyPr anchor="ctr">
            <a:normAutofit/>
          </a:bodyPr>
          <a:lstStyle/>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In line with our strategic plan – thanks </a:t>
            </a:r>
            <a:r>
              <a:rPr lang="en-US" sz="2200" dirty="0" err="1">
                <a:effectLst/>
                <a:latin typeface="Calibri" panose="020F0502020204030204" pitchFamily="34" charset="0"/>
                <a:ea typeface="Calibri" panose="020F0502020204030204" pitchFamily="34" charset="0"/>
                <a:cs typeface="Calibri" panose="020F0502020204030204" pitchFamily="34" charset="0"/>
              </a:rPr>
              <a:t>Terje</a:t>
            </a:r>
            <a:r>
              <a:rPr lang="en-US" sz="2200" dirty="0">
                <a:effectLst/>
                <a:latin typeface="Calibri" panose="020F0502020204030204" pitchFamily="34" charset="0"/>
                <a:ea typeface="Calibri" panose="020F0502020204030204" pitchFamily="34" charset="0"/>
                <a:cs typeface="Calibri" panose="020F0502020204030204" pitchFamily="34" charset="0"/>
              </a:rPr>
              <a:t> and the Strategic Planning Committee!</a:t>
            </a:r>
          </a:p>
          <a:p>
            <a:pPr marL="342900" indent="-342900">
              <a:lnSpc>
                <a:spcPct val="107000"/>
              </a:lnSpc>
              <a:spcBef>
                <a:spcPts val="0"/>
              </a:spcBef>
              <a:spcAft>
                <a:spcPts val="600"/>
              </a:spcAft>
              <a:buFont typeface="Symbol" panose="05050102010706020507" pitchFamily="18" charset="2"/>
              <a:buChar char=""/>
            </a:pPr>
            <a:r>
              <a:rPr lang="en-US" sz="2200" dirty="0">
                <a:ea typeface="Calibri" panose="020F0502020204030204" pitchFamily="34" charset="0"/>
                <a:cs typeface="Calibri" panose="020F0502020204030204" pitchFamily="34" charset="0"/>
              </a:rPr>
              <a:t>Goal 3: </a:t>
            </a:r>
            <a:r>
              <a:rPr lang="en-US" sz="2200" i="0" dirty="0">
                <a:solidFill>
                  <a:srgbClr val="212529"/>
                </a:solidFill>
                <a:effectLst/>
              </a:rPr>
              <a:t>Expand the organizational capacity and efficiency of SRA</a:t>
            </a:r>
            <a:endParaRPr lang="en-US" sz="2200" dirty="0">
              <a:solidFill>
                <a:srgbClr val="212529"/>
              </a:solidFill>
            </a:endParaRPr>
          </a:p>
          <a:p>
            <a:pPr marL="800100" lvl="1" indent="-342900">
              <a:lnSpc>
                <a:spcPct val="107000"/>
              </a:lnSpc>
              <a:spcBef>
                <a:spcPts val="0"/>
              </a:spcBef>
              <a:spcAft>
                <a:spcPts val="600"/>
              </a:spcAft>
              <a:buFont typeface="Symbol" panose="05050102010706020507" pitchFamily="18" charset="2"/>
              <a:buChar char=""/>
            </a:pPr>
            <a:r>
              <a:rPr lang="en-US" sz="2000" b="0" i="0" dirty="0">
                <a:solidFill>
                  <a:srgbClr val="212529"/>
                </a:solidFill>
                <a:effectLst/>
              </a:rPr>
              <a:t>Improve the governance structure and efficiency</a:t>
            </a:r>
          </a:p>
        </p:txBody>
      </p:sp>
    </p:spTree>
    <p:extLst>
      <p:ext uri="{BB962C8B-B14F-4D97-AF65-F5344CB8AC3E}">
        <p14:creationId xmlns:p14="http://schemas.microsoft.com/office/powerpoint/2010/main" val="278820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C977-7D00-BB45-9E20-A20A6E4E0717}"/>
              </a:ext>
            </a:extLst>
          </p:cNvPr>
          <p:cNvSpPr>
            <a:spLocks noGrp="1"/>
          </p:cNvSpPr>
          <p:nvPr>
            <p:ph type="title"/>
          </p:nvPr>
        </p:nvSpPr>
        <p:spPr>
          <a:xfrm>
            <a:off x="481013" y="3752849"/>
            <a:ext cx="3290887" cy="2452687"/>
          </a:xfrm>
        </p:spPr>
        <p:txBody>
          <a:bodyPr anchor="ctr">
            <a:normAutofit/>
          </a:bodyPr>
          <a:lstStyle/>
          <a:p>
            <a:r>
              <a:rPr lang="en-US" sz="3600" dirty="0"/>
              <a:t>Purpose of the Governance Review</a:t>
            </a:r>
          </a:p>
        </p:txBody>
      </p:sp>
      <p:sp>
        <p:nvSpPr>
          <p:cNvPr id="3" name="Content Placeholder 2">
            <a:extLst>
              <a:ext uri="{FF2B5EF4-FFF2-40B4-BE49-F238E27FC236}">
                <a16:creationId xmlns:a16="http://schemas.microsoft.com/office/drawing/2014/main" id="{AEBF00DE-91A2-8E43-9EC1-A0EA155F593E}"/>
              </a:ext>
            </a:extLst>
          </p:cNvPr>
          <p:cNvSpPr>
            <a:spLocks noGrp="1"/>
          </p:cNvSpPr>
          <p:nvPr>
            <p:ph idx="1"/>
          </p:nvPr>
        </p:nvSpPr>
        <p:spPr>
          <a:xfrm>
            <a:off x="4223982" y="3752850"/>
            <a:ext cx="7485413" cy="2452687"/>
          </a:xfrm>
        </p:spPr>
        <p:txBody>
          <a:bodyPr anchor="ctr">
            <a:normAutofit fontScale="77500" lnSpcReduction="20000"/>
          </a:bodyPr>
          <a:lstStyle/>
          <a:p>
            <a:pPr marL="0" indent="0">
              <a:buNone/>
            </a:pPr>
            <a:r>
              <a:rPr lang="en-US" dirty="0"/>
              <a:t>Evaluate the current strengths and challenges and ultimately create recommendations for a clear path forward</a:t>
            </a:r>
            <a:r>
              <a:rPr lang="en-US" sz="1800" dirty="0"/>
              <a:t> </a:t>
            </a:r>
          </a:p>
          <a:p>
            <a:pPr marL="914400" lvl="1" indent="-457200">
              <a:buFont typeface="+mj-lt"/>
              <a:buAutoNum type="arabicPeriod"/>
            </a:pPr>
            <a:r>
              <a:rPr lang="en-US" dirty="0"/>
              <a:t>What is the best governance structure to support the Society’s work?</a:t>
            </a:r>
          </a:p>
          <a:p>
            <a:pPr marL="914400" lvl="1" indent="-457200">
              <a:buFont typeface="+mj-lt"/>
              <a:buAutoNum type="arabicPeriod"/>
            </a:pPr>
            <a:r>
              <a:rPr lang="en-US" dirty="0"/>
              <a:t>Within this structure, how should the Council, contract support, and volunteer leadership interact and communicate? </a:t>
            </a:r>
          </a:p>
          <a:p>
            <a:pPr marL="914400" lvl="1" indent="-457200">
              <a:buFont typeface="+mj-lt"/>
              <a:buAutoNum type="arabicPeriod"/>
            </a:pPr>
            <a:r>
              <a:rPr lang="en-US" dirty="0"/>
              <a:t>Given all the realities, what will be the strategy and action plan for putting this governance model in place? How do we align roles and responsibilities while continuing to engage with the needs of members?</a:t>
            </a:r>
          </a:p>
        </p:txBody>
      </p:sp>
      <p:pic>
        <p:nvPicPr>
          <p:cNvPr id="5" name="Picture 2" descr="Image result for strategy photo">
            <a:extLst>
              <a:ext uri="{FF2B5EF4-FFF2-40B4-BE49-F238E27FC236}">
                <a16:creationId xmlns:a16="http://schemas.microsoft.com/office/drawing/2014/main" id="{A882F3E1-550F-5E46-AE2D-0570290E52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37" b="2215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6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0B596-7D82-694B-85D7-329DF7FABA6F}"/>
              </a:ext>
            </a:extLst>
          </p:cNvPr>
          <p:cNvSpPr>
            <a:spLocks noGrp="1"/>
          </p:cNvSpPr>
          <p:nvPr>
            <p:ph type="title"/>
          </p:nvPr>
        </p:nvSpPr>
        <p:spPr>
          <a:xfrm>
            <a:off x="630936" y="640823"/>
            <a:ext cx="3419856" cy="5583148"/>
          </a:xfrm>
        </p:spPr>
        <p:txBody>
          <a:bodyPr anchor="ctr">
            <a:normAutofit/>
          </a:bodyPr>
          <a:lstStyle/>
          <a:p>
            <a:r>
              <a:rPr lang="en-US" dirty="0"/>
              <a:t>Methodology</a:t>
            </a:r>
            <a:endParaRPr lang="en-US" sz="54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5"/>
          </a:solidFill>
          <a:ln w="41275" cap="rnd">
            <a:solidFill>
              <a:schemeClr val="accent5"/>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50D53E-54FF-2644-80A5-7EADC81F740A}"/>
              </a:ext>
            </a:extLst>
          </p:cNvPr>
          <p:cNvSpPr>
            <a:spLocks noGrp="1"/>
          </p:cNvSpPr>
          <p:nvPr>
            <p:ph idx="1"/>
          </p:nvPr>
        </p:nvSpPr>
        <p:spPr>
          <a:xfrm>
            <a:off x="4883972" y="630937"/>
            <a:ext cx="6664900" cy="5596128"/>
          </a:xfrm>
        </p:spPr>
        <p:txBody>
          <a:bodyPr anchor="ctr">
            <a:normAutofit/>
          </a:bodyPr>
          <a:lstStyle/>
          <a:p>
            <a:r>
              <a:rPr lang="en-US" sz="2400" dirty="0"/>
              <a:t>Reviewed internal documents such as bylaws, committee charters, and policies</a:t>
            </a:r>
          </a:p>
          <a:p>
            <a:r>
              <a:rPr lang="en-US" sz="2400" dirty="0"/>
              <a:t>Conducted 29 interviews internally with members of SRA volunteer leadership, past volunteer leaders, and members of BAI and Big Voice</a:t>
            </a:r>
          </a:p>
          <a:p>
            <a:r>
              <a:rPr lang="en-US" sz="2400" dirty="0"/>
              <a:t>Conducted 6 interviews externally with members of comparable organizations</a:t>
            </a:r>
          </a:p>
        </p:txBody>
      </p:sp>
    </p:spTree>
    <p:extLst>
      <p:ext uri="{BB962C8B-B14F-4D97-AF65-F5344CB8AC3E}">
        <p14:creationId xmlns:p14="http://schemas.microsoft.com/office/powerpoint/2010/main" val="232484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5EAE-E2CB-458C-9D4F-B37F7A29F9E3}"/>
              </a:ext>
            </a:extLst>
          </p:cNvPr>
          <p:cNvSpPr>
            <a:spLocks noGrp="1"/>
          </p:cNvSpPr>
          <p:nvPr>
            <p:ph type="title"/>
          </p:nvPr>
        </p:nvSpPr>
        <p:spPr/>
        <p:txBody>
          <a:bodyPr/>
          <a:lstStyle/>
          <a:p>
            <a:r>
              <a:rPr lang="en-US" dirty="0"/>
              <a:t>Good Governance Model</a:t>
            </a:r>
          </a:p>
        </p:txBody>
      </p:sp>
      <p:sp>
        <p:nvSpPr>
          <p:cNvPr id="9" name="Content Placeholder 8">
            <a:extLst>
              <a:ext uri="{FF2B5EF4-FFF2-40B4-BE49-F238E27FC236}">
                <a16:creationId xmlns:a16="http://schemas.microsoft.com/office/drawing/2014/main" id="{9DD78E7C-DB32-4AF5-B121-ECFF75A0CBD5}"/>
              </a:ext>
            </a:extLst>
          </p:cNvPr>
          <p:cNvSpPr>
            <a:spLocks noGrp="1"/>
          </p:cNvSpPr>
          <p:nvPr>
            <p:ph sz="half" idx="2"/>
          </p:nvPr>
        </p:nvSpPr>
        <p:spPr>
          <a:xfrm>
            <a:off x="5424617" y="1569308"/>
            <a:ext cx="6277232" cy="4595298"/>
          </a:xfrm>
        </p:spPr>
        <p:txBody>
          <a:bodyPr>
            <a:normAutofit fontScale="85000" lnSpcReduction="20000"/>
          </a:bodyPr>
          <a:lstStyle/>
          <a:p>
            <a:r>
              <a:rPr lang="en-US" b="1" dirty="0"/>
              <a:t>The People: </a:t>
            </a:r>
            <a:r>
              <a:rPr lang="en-US" b="0" dirty="0"/>
              <a:t>Council Composition and Structure</a:t>
            </a:r>
            <a:endParaRPr lang="en-US" dirty="0"/>
          </a:p>
          <a:p>
            <a:pPr lvl="1"/>
            <a:r>
              <a:rPr lang="en-US" dirty="0"/>
              <a:t>Council Recruitment and Composition</a:t>
            </a:r>
          </a:p>
          <a:p>
            <a:pPr lvl="1"/>
            <a:r>
              <a:rPr lang="en-US" dirty="0"/>
              <a:t>Orientation and Education of Council and Volunteer Leaders</a:t>
            </a:r>
          </a:p>
          <a:p>
            <a:pPr lvl="1"/>
            <a:r>
              <a:rPr lang="en-US" dirty="0"/>
              <a:t>Committees, Specialty Groups, and Regions</a:t>
            </a:r>
          </a:p>
          <a:p>
            <a:pPr lvl="1"/>
            <a:r>
              <a:rPr lang="en-US" dirty="0"/>
              <a:t>Assessing Council Performance</a:t>
            </a:r>
          </a:p>
          <a:p>
            <a:pPr lvl="0"/>
            <a:r>
              <a:rPr lang="en-US" b="1" dirty="0"/>
              <a:t>The Work: </a:t>
            </a:r>
            <a:r>
              <a:rPr lang="en-US" b="0" dirty="0"/>
              <a:t>Council Responsibilities </a:t>
            </a:r>
          </a:p>
          <a:p>
            <a:pPr lvl="1"/>
            <a:r>
              <a:rPr lang="en-US" dirty="0"/>
              <a:t>Roles and Responsibilities of Council</a:t>
            </a:r>
          </a:p>
          <a:p>
            <a:pPr lvl="1"/>
            <a:r>
              <a:rPr lang="en-US" dirty="0"/>
              <a:t>Strategy and Planning</a:t>
            </a:r>
          </a:p>
          <a:p>
            <a:pPr lvl="1"/>
            <a:r>
              <a:rPr lang="en-US" dirty="0"/>
              <a:t>Oversight, Accountability and Financial Stewardship</a:t>
            </a:r>
          </a:p>
          <a:p>
            <a:pPr lvl="0"/>
            <a:r>
              <a:rPr lang="en-US" b="1" dirty="0"/>
              <a:t>The Impact: </a:t>
            </a:r>
            <a:r>
              <a:rPr lang="en-US" b="0" dirty="0"/>
              <a:t>Strategic Vision and Organizational Performance </a:t>
            </a:r>
          </a:p>
          <a:p>
            <a:pPr lvl="1"/>
            <a:r>
              <a:rPr lang="en-US" dirty="0"/>
              <a:t>Council-Secretariate Partnership</a:t>
            </a:r>
          </a:p>
          <a:p>
            <a:pPr lvl="1"/>
            <a:r>
              <a:rPr lang="en-US" dirty="0"/>
              <a:t>Culture and Dynamics</a:t>
            </a:r>
          </a:p>
          <a:p>
            <a:pPr lvl="1"/>
            <a:r>
              <a:rPr lang="en-US" dirty="0"/>
              <a:t>Advancing the Profession</a:t>
            </a:r>
          </a:p>
          <a:p>
            <a:pPr lvl="1"/>
            <a:endParaRPr lang="en-US" dirty="0"/>
          </a:p>
        </p:txBody>
      </p:sp>
      <p:graphicFrame>
        <p:nvGraphicFramePr>
          <p:cNvPr id="10" name="Content Placeholder 9">
            <a:extLst>
              <a:ext uri="{FF2B5EF4-FFF2-40B4-BE49-F238E27FC236}">
                <a16:creationId xmlns:a16="http://schemas.microsoft.com/office/drawing/2014/main" id="{19356AFC-9B65-4A75-AEE0-AB750D868BA2}"/>
              </a:ext>
            </a:extLst>
          </p:cNvPr>
          <p:cNvGraphicFramePr>
            <a:graphicFrameLocks noGrp="1"/>
          </p:cNvGraphicFramePr>
          <p:nvPr>
            <p:ph sz="half" idx="1"/>
            <p:extLst>
              <p:ext uri="{D42A27DB-BD31-4B8C-83A1-F6EECF244321}">
                <p14:modId xmlns:p14="http://schemas.microsoft.com/office/powerpoint/2010/main" val="713714740"/>
              </p:ext>
            </p:extLst>
          </p:nvPr>
        </p:nvGraphicFramePr>
        <p:xfrm>
          <a:off x="366584" y="158166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EC97085-8C6B-4686-9363-F20F351828E5}"/>
              </a:ext>
            </a:extLst>
          </p:cNvPr>
          <p:cNvSpPr txBox="1"/>
          <p:nvPr/>
        </p:nvSpPr>
        <p:spPr>
          <a:xfrm>
            <a:off x="9502346" y="5463012"/>
            <a:ext cx="2323070" cy="738664"/>
          </a:xfrm>
          <a:prstGeom prst="rect">
            <a:avLst/>
          </a:prstGeom>
          <a:noFill/>
        </p:spPr>
        <p:txBody>
          <a:bodyPr wrap="square" rtlCol="0">
            <a:spAutoFit/>
          </a:bodyPr>
          <a:lstStyle/>
          <a:p>
            <a:pPr algn="r"/>
            <a:r>
              <a:rPr lang="en-US" sz="1400" dirty="0"/>
              <a:t>Model based on work by </a:t>
            </a:r>
            <a:r>
              <a:rPr lang="en-US" sz="1400" dirty="0" err="1"/>
              <a:t>BoardSource</a:t>
            </a:r>
            <a:r>
              <a:rPr lang="en-US" sz="1400" dirty="0"/>
              <a:t>: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http://leadingwithintent.org/</a:t>
            </a:r>
            <a:r>
              <a:rPr lang="en-US" sz="1400" dirty="0"/>
              <a:t> </a:t>
            </a:r>
          </a:p>
        </p:txBody>
      </p:sp>
    </p:spTree>
    <p:extLst>
      <p:ext uri="{BB962C8B-B14F-4D97-AF65-F5344CB8AC3E}">
        <p14:creationId xmlns:p14="http://schemas.microsoft.com/office/powerpoint/2010/main" val="234841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45F2-F685-E84D-82E6-EC1E6DE6E16A}"/>
              </a:ext>
            </a:extLst>
          </p:cNvPr>
          <p:cNvSpPr>
            <a:spLocks noGrp="1"/>
          </p:cNvSpPr>
          <p:nvPr>
            <p:ph type="title"/>
          </p:nvPr>
        </p:nvSpPr>
        <p:spPr>
          <a:xfrm>
            <a:off x="838200" y="4072041"/>
            <a:ext cx="10515600" cy="1286087"/>
          </a:xfrm>
          <a:noFill/>
        </p:spPr>
        <p:txBody>
          <a:bodyPr vert="horz" lIns="91440" tIns="45720" rIns="91440" bIns="45720" rtlCol="0" anchor="ctr">
            <a:normAutofit/>
          </a:bodyPr>
          <a:lstStyle/>
          <a:p>
            <a:pPr algn="ctr"/>
            <a:r>
              <a:rPr lang="en-US" sz="5200" dirty="0"/>
              <a:t>Benchmark Analysis</a:t>
            </a:r>
          </a:p>
        </p:txBody>
      </p:sp>
      <p:pic>
        <p:nvPicPr>
          <p:cNvPr id="1026" name="Picture 2" descr="Colorful balls in a line and are hit by the light">
            <a:extLst>
              <a:ext uri="{FF2B5EF4-FFF2-40B4-BE49-F238E27FC236}">
                <a16:creationId xmlns:a16="http://schemas.microsoft.com/office/drawing/2014/main" id="{AD930B75-4098-C147-8BD7-9F64CBE3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968" b="25968"/>
          <a:stretch/>
        </p:blipFill>
        <p:spPr bwMode="auto">
          <a:xfrm>
            <a:off x="20" y="1"/>
            <a:ext cx="12191979" cy="390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2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45F2-F685-E84D-82E6-EC1E6DE6E16A}"/>
              </a:ext>
            </a:extLst>
          </p:cNvPr>
          <p:cNvSpPr>
            <a:spLocks noGrp="1"/>
          </p:cNvSpPr>
          <p:nvPr>
            <p:ph type="title"/>
          </p:nvPr>
        </p:nvSpPr>
        <p:spPr>
          <a:xfrm>
            <a:off x="838200" y="4072041"/>
            <a:ext cx="10515600" cy="1286087"/>
          </a:xfrm>
          <a:noFill/>
        </p:spPr>
        <p:txBody>
          <a:bodyPr vert="horz" lIns="91440" tIns="45720" rIns="91440" bIns="45720" rtlCol="0" anchor="ctr">
            <a:normAutofit fontScale="90000"/>
          </a:bodyPr>
          <a:lstStyle/>
          <a:p>
            <a:pPr algn="ctr"/>
            <a:r>
              <a:rPr lang="en-US" sz="5200" dirty="0"/>
              <a:t>Recommendations to Improve </a:t>
            </a:r>
            <a:br>
              <a:rPr lang="en-US" sz="5200" dirty="0"/>
            </a:br>
            <a:r>
              <a:rPr lang="en-US" sz="5200" dirty="0"/>
              <a:t>Governance Structure &amp; Operations</a:t>
            </a:r>
          </a:p>
        </p:txBody>
      </p:sp>
      <p:pic>
        <p:nvPicPr>
          <p:cNvPr id="1026" name="Picture 2" descr="Image result for recommendations">
            <a:extLst>
              <a:ext uri="{FF2B5EF4-FFF2-40B4-BE49-F238E27FC236}">
                <a16:creationId xmlns:a16="http://schemas.microsoft.com/office/drawing/2014/main" id="{AD930B75-4098-C147-8BD7-9F64CBE35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3" r="6855" b="-1"/>
          <a:stretch/>
        </p:blipFill>
        <p:spPr bwMode="auto">
          <a:xfrm>
            <a:off x="20" y="1"/>
            <a:ext cx="12191979" cy="390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1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Recommendations Suited for Immediate Implementation</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117975"/>
          </a:xfrm>
        </p:spPr>
        <p:txBody>
          <a:bodyPr>
            <a:normAutofit fontScale="92500"/>
          </a:bodyPr>
          <a:lstStyle/>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1a. Update/ensure all Standing Committees have charters </a:t>
            </a:r>
            <a:r>
              <a:rPr lang="en-US" sz="2400" i="1" dirty="0">
                <a:effectLst/>
                <a:latin typeface="Calibri" panose="020F0502020204030204" pitchFamily="34" charset="0"/>
                <a:ea typeface="Calibri" panose="020F0502020204030204" pitchFamily="34" charset="0"/>
                <a:cs typeface="Calibri" panose="020F0502020204030204" pitchFamily="34" charset="0"/>
              </a:rPr>
              <a:t>(Committees, Specialty Groups, and Regions)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DengXian" panose="02010600030101010101" pitchFamily="2" charset="-122"/>
                <a:cs typeface="Calibri" panose="020F0502020204030204" pitchFamily="34" charset="0"/>
              </a:rPr>
              <a:t>1b. Develop and distribute member orientation materials </a:t>
            </a:r>
            <a:r>
              <a:rPr lang="en-US" sz="2400" i="1" dirty="0">
                <a:effectLst/>
                <a:latin typeface="Calibri" panose="020F0502020204030204" pitchFamily="34" charset="0"/>
                <a:ea typeface="Calibri" panose="020F0502020204030204" pitchFamily="34" charset="0"/>
                <a:cs typeface="Calibri" panose="020F0502020204030204" pitchFamily="34" charset="0"/>
              </a:rPr>
              <a:t>(Committees, Specialty Groups, and Regions)</a:t>
            </a:r>
            <a:endParaRPr lang="en-US" sz="2400" strike="sngStrike" dirty="0">
              <a:latin typeface="Calibri" panose="020F0502020204030204" pitchFamily="34" charset="0"/>
              <a:ea typeface="DengXian" panose="02010600030101010101" pitchFamily="2" charset="-122"/>
              <a:cs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1c. Conduct an annual Council member orientation/re-orientation training </a:t>
            </a:r>
            <a:r>
              <a:rPr lang="en-US" sz="2400" i="1" dirty="0">
                <a:effectLst/>
                <a:latin typeface="Calibri" panose="020F0502020204030204" pitchFamily="34" charset="0"/>
                <a:ea typeface="Calibri" panose="020F0502020204030204" pitchFamily="34" charset="0"/>
                <a:cs typeface="Calibri" panose="020F0502020204030204" pitchFamily="34" charset="0"/>
              </a:rPr>
              <a:t>(Orientation and Education of Council and Volunteer Leaders)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1d. Commit to using Naylor as a repository for all organization documents, or find an alternative service in which all documents can be stored; the solution must be a comprehensive document storage system that is co-owned and operated by SRA volunteer leadership and administrative support </a:t>
            </a:r>
            <a:r>
              <a:rPr lang="en-US" sz="2400" i="1" dirty="0">
                <a:effectLst/>
                <a:latin typeface="Calibri" panose="020F0502020204030204" pitchFamily="34" charset="0"/>
                <a:ea typeface="Calibri" panose="020F0502020204030204" pitchFamily="34" charset="0"/>
                <a:cs typeface="Calibri" panose="020F0502020204030204" pitchFamily="34" charset="0"/>
              </a:rPr>
              <a:t>(Strategy and Planning)</a:t>
            </a:r>
            <a:endParaRPr lang="en-US" sz="2400" dirty="0"/>
          </a:p>
          <a:p>
            <a:pPr>
              <a:lnSpc>
                <a:spcPct val="110000"/>
              </a:lnSpc>
              <a:spcBef>
                <a:spcPts val="0"/>
              </a:spcBef>
              <a:spcAft>
                <a:spcPts val="600"/>
              </a:spcAft>
            </a:pPr>
            <a:endParaRPr lang="en-US" sz="1600" dirty="0"/>
          </a:p>
          <a:p>
            <a:pPr>
              <a:lnSpc>
                <a:spcPct val="110000"/>
              </a:lnSpc>
              <a:spcBef>
                <a:spcPts val="0"/>
              </a:spcBef>
              <a:spcAft>
                <a:spcPts val="600"/>
              </a:spcAft>
            </a:pPr>
            <a:endParaRPr lang="en-US" sz="1600" dirty="0"/>
          </a:p>
          <a:p>
            <a:pPr marL="0" indent="0">
              <a:spcBef>
                <a:spcPts val="0"/>
              </a:spcBef>
              <a:spcAft>
                <a:spcPts val="600"/>
              </a:spcAft>
              <a:buNone/>
            </a:pPr>
            <a:endParaRPr lang="en-US" sz="1600" dirty="0"/>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90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31D1-D455-6A4E-B99C-0103D1C19A68}"/>
              </a:ext>
            </a:extLst>
          </p:cNvPr>
          <p:cNvSpPr>
            <a:spLocks noGrp="1"/>
          </p:cNvSpPr>
          <p:nvPr>
            <p:ph type="title"/>
          </p:nvPr>
        </p:nvSpPr>
        <p:spPr>
          <a:xfrm>
            <a:off x="1913468" y="365125"/>
            <a:ext cx="9440332" cy="1325563"/>
          </a:xfrm>
        </p:spPr>
        <p:txBody>
          <a:bodyPr>
            <a:noAutofit/>
          </a:bodyPr>
          <a:lstStyle/>
          <a:p>
            <a:r>
              <a:rPr lang="en-US" dirty="0"/>
              <a:t>Recommendations Requiring Medium Effort and Planning</a:t>
            </a:r>
          </a:p>
        </p:txBody>
      </p:sp>
      <p:sp>
        <p:nvSpPr>
          <p:cNvPr id="3" name="Content Placeholder 2">
            <a:extLst>
              <a:ext uri="{FF2B5EF4-FFF2-40B4-BE49-F238E27FC236}">
                <a16:creationId xmlns:a16="http://schemas.microsoft.com/office/drawing/2014/main" id="{60681014-2F0D-9840-A9A9-754127EBD658}"/>
              </a:ext>
            </a:extLst>
          </p:cNvPr>
          <p:cNvSpPr>
            <a:spLocks noGrp="1"/>
          </p:cNvSpPr>
          <p:nvPr>
            <p:ph idx="1"/>
          </p:nvPr>
        </p:nvSpPr>
        <p:spPr>
          <a:xfrm>
            <a:off x="838200" y="1825625"/>
            <a:ext cx="10515600" cy="4117975"/>
          </a:xfrm>
        </p:spPr>
        <p:txBody>
          <a:bodyPr>
            <a:noAutofit/>
          </a:bodyPr>
          <a:lstStyle/>
          <a:p>
            <a:pPr marL="342900" marR="0" lvl="0" indent="-342900">
              <a:spcBef>
                <a:spcPts val="0"/>
              </a:spcBef>
              <a:spcAft>
                <a:spcPts val="600"/>
              </a:spcAft>
              <a:buFont typeface="Symbol" panose="05050102010706020507" pitchFamily="18" charset="2"/>
              <a:buChar char=""/>
            </a:pPr>
            <a:r>
              <a:rPr lang="en-US" sz="2200" dirty="0">
                <a:solidFill>
                  <a:srgbClr val="292424"/>
                </a:solidFill>
                <a:effectLst/>
                <a:latin typeface="Calibri" panose="020F0502020204030204" pitchFamily="34" charset="0"/>
                <a:ea typeface="Times New Roman" panose="02020603050405020304" pitchFamily="18" charset="0"/>
              </a:rPr>
              <a:t>2a. C</a:t>
            </a:r>
            <a:r>
              <a:rPr lang="en-US" sz="2200" dirty="0">
                <a:solidFill>
                  <a:srgbClr val="292424"/>
                </a:solidFill>
                <a:effectLst/>
                <a:latin typeface="Calibri" panose="020F0502020204030204" pitchFamily="34" charset="0"/>
                <a:ea typeface="DengXian" panose="02010600030101010101" pitchFamily="2" charset="-122"/>
              </a:rPr>
              <a:t>reate a Council Matrix—an inventory of the perspectives, skill sets, and leadership characteristics that are needed, and where there are—or will be—gaps, based on the current composition </a:t>
            </a:r>
            <a:r>
              <a:rPr lang="en-US" sz="2200" i="1" dirty="0">
                <a:solidFill>
                  <a:srgbClr val="292424"/>
                </a:solidFill>
                <a:effectLst/>
                <a:latin typeface="Calibri" panose="020F0502020204030204" pitchFamily="34" charset="0"/>
                <a:ea typeface="DengXian" panose="02010600030101010101" pitchFamily="2" charset="-122"/>
              </a:rPr>
              <a:t>(</a:t>
            </a:r>
            <a:r>
              <a:rPr lang="en-US" sz="2200" i="1" dirty="0">
                <a:solidFill>
                  <a:srgbClr val="000000"/>
                </a:solidFill>
                <a:effectLst/>
                <a:latin typeface="Calibri" panose="020F0502020204030204" pitchFamily="34" charset="0"/>
                <a:ea typeface="DengXian" panose="02010600030101010101" pitchFamily="2" charset="-122"/>
              </a:rPr>
              <a:t>Recruitment and Composition)</a:t>
            </a:r>
            <a:endParaRPr lang="en-US" sz="2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2b. Design a broader nominating and selection process that brings more diverse candidates </a:t>
            </a:r>
            <a:r>
              <a:rPr lang="en-US" sz="2200" i="1" dirty="0">
                <a:solidFill>
                  <a:srgbClr val="292424"/>
                </a:solidFill>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DengXian" panose="02010600030101010101" pitchFamily="2" charset="-122"/>
                <a:cs typeface="Calibri" panose="020F0502020204030204" pitchFamily="34" charset="0"/>
              </a:rPr>
              <a:t>Recruitment and Composition</a:t>
            </a:r>
            <a:r>
              <a:rPr lang="en-US" sz="2200" i="1" dirty="0">
                <a:effectLst/>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2c. Evaluate the current Standing Committees to ensure they are both active and provide value to SRA’s membership; we believe seventeen Standing Committees is too many </a:t>
            </a:r>
            <a:r>
              <a:rPr lang="en-US" sz="2200" i="1" dirty="0">
                <a:effectLst/>
                <a:latin typeface="Calibri" panose="020F0502020204030204" pitchFamily="34" charset="0"/>
                <a:ea typeface="Calibri" panose="020F0502020204030204" pitchFamily="34" charset="0"/>
                <a:cs typeface="Calibri" panose="020F0502020204030204" pitchFamily="34" charset="0"/>
              </a:rPr>
              <a:t>(Committees, Specialty Groups, and Regions)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DengXian" panose="02010600030101010101" pitchFamily="2" charset="-122"/>
                <a:cs typeface="Calibri" panose="020F0502020204030204" pitchFamily="34" charset="0"/>
              </a:rPr>
              <a:t>2d. Develop committee specific standard operating procedures for Standing Committees </a:t>
            </a:r>
            <a:r>
              <a:rPr lang="en-US" sz="2200" i="1" dirty="0">
                <a:effectLst/>
                <a:latin typeface="Calibri" panose="020F0502020204030204" pitchFamily="34" charset="0"/>
                <a:ea typeface="Calibri" panose="020F0502020204030204" pitchFamily="34" charset="0"/>
                <a:cs typeface="Calibri" panose="020F0502020204030204" pitchFamily="34" charset="0"/>
              </a:rPr>
              <a:t>(Orientation and Education of Council and Volunteer Leaders; Committees, Specialty Groups, and Regions)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None/>
            </a:pPr>
            <a:endParaRPr lang="en-US" sz="2200" dirty="0"/>
          </a:p>
        </p:txBody>
      </p:sp>
      <p:pic>
        <p:nvPicPr>
          <p:cNvPr id="7" name="Graphic 6" descr="Group of men">
            <a:extLst>
              <a:ext uri="{FF2B5EF4-FFF2-40B4-BE49-F238E27FC236}">
                <a16:creationId xmlns:a16="http://schemas.microsoft.com/office/drawing/2014/main" id="{1D09F3A0-AE28-4678-BDBF-654A1D5AD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570706"/>
            <a:ext cx="914400" cy="914400"/>
          </a:xfrm>
          <a:prstGeom prst="rect">
            <a:avLst/>
          </a:prstGeom>
        </p:spPr>
      </p:pic>
      <p:sp>
        <p:nvSpPr>
          <p:cNvPr id="4" name="Rectangle 3">
            <a:extLst>
              <a:ext uri="{FF2B5EF4-FFF2-40B4-BE49-F238E27FC236}">
                <a16:creationId xmlns:a16="http://schemas.microsoft.com/office/drawing/2014/main" id="{F0D25492-6A89-7B4C-919C-CCB42150F06B}"/>
              </a:ext>
            </a:extLst>
          </p:cNvPr>
          <p:cNvSpPr/>
          <p:nvPr/>
        </p:nvSpPr>
        <p:spPr>
          <a:xfrm>
            <a:off x="0" y="1"/>
            <a:ext cx="126124"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817531"/>
      </p:ext>
    </p:extLst>
  </p:cSld>
  <p:clrMapOvr>
    <a:masterClrMapping/>
  </p:clrMapOvr>
</p:sld>
</file>

<file path=ppt/theme/theme1.xml><?xml version="1.0" encoding="utf-8"?>
<a:theme xmlns:a="http://schemas.openxmlformats.org/drawingml/2006/main" name="1_Office Theme">
  <a:themeElements>
    <a:clrScheme name="BSC Colors (Reordered)">
      <a:dk1>
        <a:sysClr val="windowText" lastClr="000000"/>
      </a:dk1>
      <a:lt1>
        <a:sysClr val="window" lastClr="FFFFFF"/>
      </a:lt1>
      <a:dk2>
        <a:srgbClr val="44546A"/>
      </a:dk2>
      <a:lt2>
        <a:srgbClr val="E7E6E6"/>
      </a:lt2>
      <a:accent1>
        <a:srgbClr val="FBAE49"/>
      </a:accent1>
      <a:accent2>
        <a:srgbClr val="42C5E4"/>
      </a:accent2>
      <a:accent3>
        <a:srgbClr val="F47E5E"/>
      </a:accent3>
      <a:accent4>
        <a:srgbClr val="5C758A"/>
      </a:accent4>
      <a:accent5>
        <a:srgbClr val="BD7C7A"/>
      </a:accent5>
      <a:accent6>
        <a:srgbClr val="13A89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Brighter Strategy Colors">
  <a:themeElements>
    <a:clrScheme name="BSC Colors (Reordered)">
      <a:dk1>
        <a:sysClr val="windowText" lastClr="000000"/>
      </a:dk1>
      <a:lt1>
        <a:sysClr val="window" lastClr="FFFFFF"/>
      </a:lt1>
      <a:dk2>
        <a:srgbClr val="44546A"/>
      </a:dk2>
      <a:lt2>
        <a:srgbClr val="E7E6E6"/>
      </a:lt2>
      <a:accent1>
        <a:srgbClr val="FBAE49"/>
      </a:accent1>
      <a:accent2>
        <a:srgbClr val="42C5E4"/>
      </a:accent2>
      <a:accent3>
        <a:srgbClr val="F47E5E"/>
      </a:accent3>
      <a:accent4>
        <a:srgbClr val="5C758A"/>
      </a:accent4>
      <a:accent5>
        <a:srgbClr val="BD7C7A"/>
      </a:accent5>
      <a:accent6>
        <a:srgbClr val="13A89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5ae992-2a1b-4b65-8373-48ff7ae96050">
      <Terms xmlns="http://schemas.microsoft.com/office/infopath/2007/PartnerControls"/>
    </lcf76f155ced4ddcb4097134ff3c332f>
    <TaxCatchAll xmlns="893ffad5-853d-41d9-abc8-35cd0b127d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BEAD9780C9174AA7B984A0EF912B70" ma:contentTypeVersion="16" ma:contentTypeDescription="Create a new document." ma:contentTypeScope="" ma:versionID="0711e62f4878e4df7469369a0cffc9f3">
  <xsd:schema xmlns:xsd="http://www.w3.org/2001/XMLSchema" xmlns:xs="http://www.w3.org/2001/XMLSchema" xmlns:p="http://schemas.microsoft.com/office/2006/metadata/properties" xmlns:ns2="893ffad5-853d-41d9-abc8-35cd0b127d79" xmlns:ns3="8a5ae992-2a1b-4b65-8373-48ff7ae96050" targetNamespace="http://schemas.microsoft.com/office/2006/metadata/properties" ma:root="true" ma:fieldsID="1fec41203760a6f893e12431224f898b" ns2:_="" ns3:_="">
    <xsd:import namespace="893ffad5-853d-41d9-abc8-35cd0b127d79"/>
    <xsd:import namespace="8a5ae992-2a1b-4b65-8373-48ff7ae960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ffad5-853d-41d9-abc8-35cd0b127d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ab3dfa-3448-4c91-afb7-d13e9c184810}" ma:internalName="TaxCatchAll" ma:showField="CatchAllData" ma:web="893ffad5-853d-41d9-abc8-35cd0b127d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5ae992-2a1b-4b65-8373-48ff7ae960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661911-e777-491f-8d50-6501f38d0f4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494FB-140D-4525-85E6-C83EC6B90805}">
  <ds:schemaRefs>
    <ds:schemaRef ds:uri="http://schemas.microsoft.com/office/2006/metadata/properties"/>
    <ds:schemaRef ds:uri="http://schemas.microsoft.com/office/infopath/2007/PartnerControls"/>
    <ds:schemaRef ds:uri="8a5ae992-2a1b-4b65-8373-48ff7ae96050"/>
    <ds:schemaRef ds:uri="893ffad5-853d-41d9-abc8-35cd0b127d79"/>
  </ds:schemaRefs>
</ds:datastoreItem>
</file>

<file path=customXml/itemProps2.xml><?xml version="1.0" encoding="utf-8"?>
<ds:datastoreItem xmlns:ds="http://schemas.openxmlformats.org/officeDocument/2006/customXml" ds:itemID="{CFD574AE-9AE3-4632-BCC7-61E1737599F6}">
  <ds:schemaRefs>
    <ds:schemaRef ds:uri="http://schemas.microsoft.com/sharepoint/v3/contenttype/forms"/>
  </ds:schemaRefs>
</ds:datastoreItem>
</file>

<file path=customXml/itemProps3.xml><?xml version="1.0" encoding="utf-8"?>
<ds:datastoreItem xmlns:ds="http://schemas.openxmlformats.org/officeDocument/2006/customXml" ds:itemID="{556B9790-8A8C-4EFA-BBC3-D8BEDED19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ffad5-853d-41d9-abc8-35cd0b127d79"/>
    <ds:schemaRef ds:uri="8a5ae992-2a1b-4b65-8373-48ff7ae96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2933</TotalTime>
  <Words>1472</Words>
  <Application>Microsoft Macintosh PowerPoint</Application>
  <PresentationFormat>Widescreen</PresentationFormat>
  <Paragraphs>110</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Courier New</vt:lpstr>
      <vt:lpstr>Symbol</vt:lpstr>
      <vt:lpstr>Times New Roman</vt:lpstr>
      <vt:lpstr>1_Office Theme</vt:lpstr>
      <vt:lpstr>Brighter Strategy Colors</vt:lpstr>
      <vt:lpstr>Summary Report of Governance Assessment</vt:lpstr>
      <vt:lpstr>Why the review?</vt:lpstr>
      <vt:lpstr>Purpose of the Governance Review</vt:lpstr>
      <vt:lpstr>Methodology</vt:lpstr>
      <vt:lpstr>Good Governance Model</vt:lpstr>
      <vt:lpstr>Benchmark Analysis</vt:lpstr>
      <vt:lpstr>Recommendations to Improve  Governance Structure &amp; Operations</vt:lpstr>
      <vt:lpstr>Recommendations Suited for Immediate Implementation</vt:lpstr>
      <vt:lpstr>Recommendations Requiring Medium Effort and Planning</vt:lpstr>
      <vt:lpstr>Recommendations Requiring Medium Effort and Planning</vt:lpstr>
      <vt:lpstr>Recommendations Requiring Significant Effort toward Implementation</vt:lpstr>
      <vt:lpstr>Recommendations Requiring Significant Effort toward Implementation</vt:lpstr>
      <vt:lpstr>Ad-hoc Governance Committee</vt:lpstr>
      <vt:lpstr>Ad-hoc Governance Committee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Report of Governance Assessment</dc:title>
  <dc:creator>David Kading</dc:creator>
  <cp:lastModifiedBy>Wilson, Robyn</cp:lastModifiedBy>
  <cp:revision>26</cp:revision>
  <dcterms:created xsi:type="dcterms:W3CDTF">2022-04-11T15:20:39Z</dcterms:created>
  <dcterms:modified xsi:type="dcterms:W3CDTF">2022-10-19T13:32:25Z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0x0101009EBEAD9780C9174AA7B984A0EF912B70</vt:lpwstr>
  </property>
  <property fmtid="{D5CDD505-2E9C-101B-9397-08002B2CF9AE}" pid="3" name="MediaServiceImageTags">
    <vt:lpwstr/>
  </property>
</Properties>
</file>