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49" r:id="rId2"/>
    <p:sldId id="2134805501" r:id="rId3"/>
    <p:sldId id="265" r:id="rId4"/>
    <p:sldId id="854" r:id="rId5"/>
    <p:sldId id="964" r:id="rId6"/>
    <p:sldId id="2134805497" r:id="rId7"/>
    <p:sldId id="2134805498" r:id="rId8"/>
    <p:sldId id="2134805489" r:id="rId9"/>
    <p:sldId id="2134805492" r:id="rId10"/>
    <p:sldId id="2134805490" r:id="rId11"/>
    <p:sldId id="2134805491" r:id="rId12"/>
    <p:sldId id="2134805493" r:id="rId13"/>
    <p:sldId id="2134805494" r:id="rId14"/>
    <p:sldId id="2134805496" r:id="rId15"/>
    <p:sldId id="2134805499" r:id="rId16"/>
    <p:sldId id="2134805504" r:id="rId17"/>
    <p:sldId id="2134805505" r:id="rId18"/>
    <p:sldId id="940" r:id="rId19"/>
    <p:sldId id="883" r:id="rId20"/>
    <p:sldId id="578" r:id="rId21"/>
    <p:sldId id="941" r:id="rId22"/>
    <p:sldId id="842" r:id="rId23"/>
    <p:sldId id="284" r:id="rId24"/>
    <p:sldId id="285" r:id="rId25"/>
    <p:sldId id="270" r:id="rId26"/>
    <p:sldId id="271" r:id="rId27"/>
    <p:sldId id="293" r:id="rId28"/>
    <p:sldId id="291" r:id="rId29"/>
    <p:sldId id="2134805488" r:id="rId30"/>
    <p:sldId id="275" r:id="rId31"/>
    <p:sldId id="276" r:id="rId32"/>
    <p:sldId id="277" r:id="rId33"/>
    <p:sldId id="962" r:id="rId34"/>
    <p:sldId id="280" r:id="rId35"/>
    <p:sldId id="281" r:id="rId36"/>
    <p:sldId id="324" r:id="rId37"/>
    <p:sldId id="2134805500" r:id="rId38"/>
    <p:sldId id="320" r:id="rId39"/>
    <p:sldId id="2134805502" r:id="rId40"/>
    <p:sldId id="263" r:id="rId41"/>
    <p:sldId id="868" r:id="rId42"/>
  </p:sldIdLst>
  <p:sldSz cx="9144000" cy="5143500" type="screen16x9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Johnson" initials="" lastIdx="3" clrIdx="0"/>
  <p:cmAuthor id="1" name="Johnson G." initials="JG" lastIdx="1" clrIdx="1"/>
  <p:cmAuthor id="2" name="Johnson G." initials="JG [2]" lastIdx="1" clrIdx="2"/>
  <p:cmAuthor id="3" name="Johnson G." initials="JG [3]" lastIdx="1" clrIdx="3"/>
  <p:cmAuthor id="4" name="g.johnson.swansea@gmail.com" initials="g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F1260"/>
    <a:srgbClr val="841DA0"/>
    <a:srgbClr val="66FF66"/>
    <a:srgbClr val="000000"/>
    <a:srgbClr val="13A2FD"/>
    <a:srgbClr val="FF9933"/>
    <a:srgbClr val="9900FF"/>
    <a:srgbClr val="FFE79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65" autoAdjust="0"/>
    <p:restoredTop sz="79760" autoAdjust="0"/>
  </p:normalViewPr>
  <p:slideViewPr>
    <p:cSldViewPr>
      <p:cViewPr varScale="1">
        <p:scale>
          <a:sx n="84" d="100"/>
          <a:sy n="84" d="100"/>
        </p:scale>
        <p:origin x="84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192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A8979-034F-486C-94D4-9B633EA52291}" type="doc">
      <dgm:prSet loTypeId="urn:microsoft.com/office/officeart/2005/8/layout/hProcess6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42D560E-8CE4-43AC-8D93-5F590F5C5E8F}">
      <dgm:prSet phldrT="[Text]"/>
      <dgm:spPr/>
      <dgm:t>
        <a:bodyPr/>
        <a:lstStyle/>
        <a:p>
          <a:r>
            <a:rPr lang="en-US" dirty="0"/>
            <a:t>Dose response analysis. </a:t>
          </a:r>
        </a:p>
        <a:p>
          <a:r>
            <a:rPr lang="en-US" dirty="0"/>
            <a:t>In vivo.</a:t>
          </a:r>
          <a:endParaRPr lang="en-GB" dirty="0"/>
        </a:p>
      </dgm:t>
    </dgm:pt>
    <dgm:pt modelId="{2588DDF0-79F7-4818-B63F-1931EA19AFE4}" type="parTrans" cxnId="{0FA13872-FD2D-43C5-A18A-F886B2828D08}">
      <dgm:prSet/>
      <dgm:spPr/>
      <dgm:t>
        <a:bodyPr/>
        <a:lstStyle/>
        <a:p>
          <a:endParaRPr lang="en-GB"/>
        </a:p>
      </dgm:t>
    </dgm:pt>
    <dgm:pt modelId="{AD0DADA4-70AF-4804-B6CB-72889456A008}" type="sibTrans" cxnId="{0FA13872-FD2D-43C5-A18A-F886B2828D08}">
      <dgm:prSet/>
      <dgm:spPr/>
      <dgm:t>
        <a:bodyPr/>
        <a:lstStyle/>
        <a:p>
          <a:endParaRPr lang="en-GB"/>
        </a:p>
      </dgm:t>
    </dgm:pt>
    <dgm:pt modelId="{7BED4901-F43A-4962-932B-E169C23DD29B}">
      <dgm:prSet phldrT="[Text]"/>
      <dgm:spPr/>
      <dgm:t>
        <a:bodyPr/>
        <a:lstStyle/>
        <a:p>
          <a:r>
            <a:rPr lang="en-US" dirty="0"/>
            <a:t>Gollapudi et al., 2013. GTTC</a:t>
          </a:r>
          <a:endParaRPr lang="en-GB" dirty="0"/>
        </a:p>
      </dgm:t>
    </dgm:pt>
    <dgm:pt modelId="{D292F9E7-A625-4DBF-905C-4AEDB06989B5}" type="parTrans" cxnId="{B40BD867-8B2E-4B28-AB1B-7D5A3634966B}">
      <dgm:prSet/>
      <dgm:spPr/>
      <dgm:t>
        <a:bodyPr/>
        <a:lstStyle/>
        <a:p>
          <a:endParaRPr lang="en-GB"/>
        </a:p>
      </dgm:t>
    </dgm:pt>
    <dgm:pt modelId="{860D9933-5839-4637-A11C-2285C5D8B757}" type="sibTrans" cxnId="{B40BD867-8B2E-4B28-AB1B-7D5A3634966B}">
      <dgm:prSet/>
      <dgm:spPr/>
      <dgm:t>
        <a:bodyPr/>
        <a:lstStyle/>
        <a:p>
          <a:endParaRPr lang="en-GB"/>
        </a:p>
      </dgm:t>
    </dgm:pt>
    <dgm:pt modelId="{1B49E233-25C6-413F-B0F7-BE750E445FCC}">
      <dgm:prSet phldrT="[Text]"/>
      <dgm:spPr/>
      <dgm:t>
        <a:bodyPr/>
        <a:lstStyle/>
        <a:p>
          <a:r>
            <a:rPr lang="en-US" dirty="0"/>
            <a:t>Johnson et al., 2014. GTTC</a:t>
          </a:r>
          <a:endParaRPr lang="en-GB" dirty="0"/>
        </a:p>
      </dgm:t>
    </dgm:pt>
    <dgm:pt modelId="{F4FF712B-357C-4E94-9252-361B5357C3FE}" type="parTrans" cxnId="{4880CBD9-EF7F-4DBE-A4EF-CBACF1CB82E9}">
      <dgm:prSet/>
      <dgm:spPr/>
      <dgm:t>
        <a:bodyPr/>
        <a:lstStyle/>
        <a:p>
          <a:endParaRPr lang="en-GB"/>
        </a:p>
      </dgm:t>
    </dgm:pt>
    <dgm:pt modelId="{361E8F15-A2C4-4180-B493-7AB0B5598772}" type="sibTrans" cxnId="{4880CBD9-EF7F-4DBE-A4EF-CBACF1CB82E9}">
      <dgm:prSet/>
      <dgm:spPr/>
      <dgm:t>
        <a:bodyPr/>
        <a:lstStyle/>
        <a:p>
          <a:endParaRPr lang="en-GB"/>
        </a:p>
      </dgm:t>
    </dgm:pt>
    <dgm:pt modelId="{3B11C310-C8D0-4217-B51F-2BBEFA8BA45D}">
      <dgm:prSet phldrT="[Text]"/>
      <dgm:spPr/>
      <dgm:t>
        <a:bodyPr/>
        <a:lstStyle/>
        <a:p>
          <a:r>
            <a:rPr lang="en-US" dirty="0"/>
            <a:t>Dose response analysis. In vitro </a:t>
          </a:r>
          <a:endParaRPr lang="en-GB" dirty="0"/>
        </a:p>
      </dgm:t>
    </dgm:pt>
    <dgm:pt modelId="{422ECF7F-9EAB-4857-AEC8-06E789B3B705}" type="parTrans" cxnId="{DA6FECE8-4F24-48B1-B7D6-1BC6D202F0AF}">
      <dgm:prSet/>
      <dgm:spPr/>
      <dgm:t>
        <a:bodyPr/>
        <a:lstStyle/>
        <a:p>
          <a:endParaRPr lang="en-GB"/>
        </a:p>
      </dgm:t>
    </dgm:pt>
    <dgm:pt modelId="{A6E05B51-9D6F-461C-93AB-4CB9BCD521D1}" type="sibTrans" cxnId="{DA6FECE8-4F24-48B1-B7D6-1BC6D202F0AF}">
      <dgm:prSet/>
      <dgm:spPr/>
      <dgm:t>
        <a:bodyPr/>
        <a:lstStyle/>
        <a:p>
          <a:endParaRPr lang="en-GB"/>
        </a:p>
      </dgm:t>
    </dgm:pt>
    <dgm:pt modelId="{CEE7FA92-00F8-4A4E-8ED4-0EA7B4698E35}">
      <dgm:prSet phldrT="[Text]"/>
      <dgm:spPr/>
      <dgm:t>
        <a:bodyPr/>
        <a:lstStyle/>
        <a:p>
          <a:r>
            <a:rPr lang="en-US" dirty="0"/>
            <a:t>Wills et al., 2016 A and B. GTTC</a:t>
          </a:r>
          <a:endParaRPr lang="en-GB" dirty="0"/>
        </a:p>
      </dgm:t>
    </dgm:pt>
    <dgm:pt modelId="{3A380AA3-96B3-4762-84B3-859515806F41}" type="parTrans" cxnId="{F3D6A1C9-58FE-467F-9028-F23C927F302D}">
      <dgm:prSet/>
      <dgm:spPr/>
      <dgm:t>
        <a:bodyPr/>
        <a:lstStyle/>
        <a:p>
          <a:endParaRPr lang="en-GB"/>
        </a:p>
      </dgm:t>
    </dgm:pt>
    <dgm:pt modelId="{1CD4C8F6-D76A-4C45-84DE-FA5D6BB75424}" type="sibTrans" cxnId="{F3D6A1C9-58FE-467F-9028-F23C927F302D}">
      <dgm:prSet/>
      <dgm:spPr/>
      <dgm:t>
        <a:bodyPr/>
        <a:lstStyle/>
        <a:p>
          <a:endParaRPr lang="en-GB"/>
        </a:p>
      </dgm:t>
    </dgm:pt>
    <dgm:pt modelId="{5919B879-90C0-4899-9371-CFB04E0ED2D8}">
      <dgm:prSet phldrT="[Text]"/>
      <dgm:spPr/>
      <dgm:t>
        <a:bodyPr/>
        <a:lstStyle/>
        <a:p>
          <a:r>
            <a:rPr lang="en-US" dirty="0"/>
            <a:t>Litron </a:t>
          </a:r>
          <a:r>
            <a:rPr lang="en-US" dirty="0" err="1"/>
            <a:t>GeneToxPi</a:t>
          </a:r>
          <a:r>
            <a:rPr lang="en-US" dirty="0"/>
            <a:t>. GTTC</a:t>
          </a:r>
          <a:endParaRPr lang="en-GB" dirty="0"/>
        </a:p>
      </dgm:t>
    </dgm:pt>
    <dgm:pt modelId="{E2951C22-B209-457B-940D-23AE6A8AE96E}" type="parTrans" cxnId="{92ED8368-D974-4916-8FF5-32162984415C}">
      <dgm:prSet/>
      <dgm:spPr/>
      <dgm:t>
        <a:bodyPr/>
        <a:lstStyle/>
        <a:p>
          <a:endParaRPr lang="en-GB"/>
        </a:p>
      </dgm:t>
    </dgm:pt>
    <dgm:pt modelId="{B2009D77-6285-4C43-BFD2-3038A20D7D41}" type="sibTrans" cxnId="{92ED8368-D974-4916-8FF5-32162984415C}">
      <dgm:prSet/>
      <dgm:spPr/>
      <dgm:t>
        <a:bodyPr/>
        <a:lstStyle/>
        <a:p>
          <a:endParaRPr lang="en-GB"/>
        </a:p>
      </dgm:t>
    </dgm:pt>
    <dgm:pt modelId="{F20B8685-47C3-4D8B-965D-885A248D801E}">
      <dgm:prSet phldrT="[Text]"/>
      <dgm:spPr/>
      <dgm:t>
        <a:bodyPr/>
        <a:lstStyle/>
        <a:p>
          <a:r>
            <a:rPr lang="en-US" dirty="0"/>
            <a:t>Advanced BMD analysis</a:t>
          </a:r>
          <a:endParaRPr lang="en-GB" dirty="0"/>
        </a:p>
      </dgm:t>
    </dgm:pt>
    <dgm:pt modelId="{7BC9AE07-B71C-4A8C-A1B4-D61E2AB3B4E7}" type="parTrans" cxnId="{460AC40A-3EB7-43D6-B1D6-8D4F2DB108B2}">
      <dgm:prSet/>
      <dgm:spPr/>
      <dgm:t>
        <a:bodyPr/>
        <a:lstStyle/>
        <a:p>
          <a:endParaRPr lang="en-GB"/>
        </a:p>
      </dgm:t>
    </dgm:pt>
    <dgm:pt modelId="{CCA8C683-5F3E-4B07-AF36-A5AD55E17B17}" type="sibTrans" cxnId="{460AC40A-3EB7-43D6-B1D6-8D4F2DB108B2}">
      <dgm:prSet/>
      <dgm:spPr/>
      <dgm:t>
        <a:bodyPr/>
        <a:lstStyle/>
        <a:p>
          <a:endParaRPr lang="en-GB"/>
        </a:p>
      </dgm:t>
    </dgm:pt>
    <dgm:pt modelId="{CE02632E-8662-4329-9C1E-72E32F796193}">
      <dgm:prSet phldrT="[Text]"/>
      <dgm:spPr/>
      <dgm:t>
        <a:bodyPr/>
        <a:lstStyle/>
        <a:p>
          <a:r>
            <a:rPr lang="en-US" dirty="0"/>
            <a:t>Haber et al., 2018</a:t>
          </a:r>
        </a:p>
        <a:p>
          <a:r>
            <a:rPr lang="en-US" dirty="0"/>
            <a:t>Slob, 2018</a:t>
          </a:r>
        </a:p>
        <a:p>
          <a:r>
            <a:rPr lang="en-US" dirty="0" err="1"/>
            <a:t>Euromix</a:t>
          </a:r>
          <a:r>
            <a:rPr lang="en-US" dirty="0"/>
            <a:t> Project</a:t>
          </a:r>
        </a:p>
        <a:p>
          <a:endParaRPr lang="en-GB" dirty="0"/>
        </a:p>
      </dgm:t>
    </dgm:pt>
    <dgm:pt modelId="{3F341A5A-A1A3-4516-B47F-C761BACB28BE}" type="parTrans" cxnId="{35206CFB-50C1-499F-A849-F5FBA1E75447}">
      <dgm:prSet/>
      <dgm:spPr/>
      <dgm:t>
        <a:bodyPr/>
        <a:lstStyle/>
        <a:p>
          <a:endParaRPr lang="en-GB"/>
        </a:p>
      </dgm:t>
    </dgm:pt>
    <dgm:pt modelId="{E44571FD-B626-4C2C-9FDB-6ABB93C38568}" type="sibTrans" cxnId="{35206CFB-50C1-499F-A849-F5FBA1E75447}">
      <dgm:prSet/>
      <dgm:spPr/>
      <dgm:t>
        <a:bodyPr/>
        <a:lstStyle/>
        <a:p>
          <a:endParaRPr lang="en-GB"/>
        </a:p>
      </dgm:t>
    </dgm:pt>
    <dgm:pt modelId="{66FBC68E-F230-4154-9F5E-53C056C754BA}">
      <dgm:prSet phldrT="[Text]"/>
      <dgm:spPr/>
      <dgm:t>
        <a:bodyPr/>
        <a:lstStyle/>
        <a:p>
          <a:r>
            <a:rPr lang="en-US" dirty="0"/>
            <a:t>MacGregor et al., 2015a</a:t>
          </a:r>
          <a:endParaRPr lang="en-GB" dirty="0"/>
        </a:p>
      </dgm:t>
    </dgm:pt>
    <dgm:pt modelId="{F91A6EF0-AEF0-4FEE-94AB-9A2B051C36D9}" type="parTrans" cxnId="{A6FD1A5E-E77A-4286-B874-B74063FD9C76}">
      <dgm:prSet/>
      <dgm:spPr/>
      <dgm:t>
        <a:bodyPr/>
        <a:lstStyle/>
        <a:p>
          <a:endParaRPr lang="en-GB"/>
        </a:p>
      </dgm:t>
    </dgm:pt>
    <dgm:pt modelId="{8A3900D6-07AA-4978-AF4D-294E666F73D9}" type="sibTrans" cxnId="{A6FD1A5E-E77A-4286-B874-B74063FD9C76}">
      <dgm:prSet/>
      <dgm:spPr/>
      <dgm:t>
        <a:bodyPr/>
        <a:lstStyle/>
        <a:p>
          <a:endParaRPr lang="en-GB"/>
        </a:p>
      </dgm:t>
    </dgm:pt>
    <dgm:pt modelId="{E856B31B-F5BD-43A3-BA09-5C4F3B74845E}">
      <dgm:prSet phldrT="[Text]"/>
      <dgm:spPr/>
      <dgm:t>
        <a:bodyPr/>
        <a:lstStyle/>
        <a:p>
          <a:r>
            <a:rPr lang="en-US" dirty="0"/>
            <a:t>MacGregor et al., 2015b</a:t>
          </a:r>
          <a:endParaRPr lang="en-GB" dirty="0"/>
        </a:p>
      </dgm:t>
    </dgm:pt>
    <dgm:pt modelId="{415D3CBC-EF44-49FA-B2D6-79F44169B404}" type="parTrans" cxnId="{F325A269-784F-4119-B40E-3482660BDEFE}">
      <dgm:prSet/>
      <dgm:spPr/>
      <dgm:t>
        <a:bodyPr/>
        <a:lstStyle/>
        <a:p>
          <a:endParaRPr lang="en-GB"/>
        </a:p>
      </dgm:t>
    </dgm:pt>
    <dgm:pt modelId="{4CDDEDD6-2FA8-4EB6-9D34-42A2F54FBC98}" type="sibTrans" cxnId="{F325A269-784F-4119-B40E-3482660BDEFE}">
      <dgm:prSet/>
      <dgm:spPr/>
      <dgm:t>
        <a:bodyPr/>
        <a:lstStyle/>
        <a:p>
          <a:endParaRPr lang="en-GB"/>
        </a:p>
      </dgm:t>
    </dgm:pt>
    <dgm:pt modelId="{16668C8C-8E19-4B8A-AB9C-8325E6687D71}" type="pres">
      <dgm:prSet presAssocID="{85AA8979-034F-486C-94D4-9B633EA52291}" presName="theList" presStyleCnt="0">
        <dgm:presLayoutVars>
          <dgm:dir/>
          <dgm:animLvl val="lvl"/>
          <dgm:resizeHandles val="exact"/>
        </dgm:presLayoutVars>
      </dgm:prSet>
      <dgm:spPr/>
    </dgm:pt>
    <dgm:pt modelId="{C2D81884-5F40-47F1-AD96-D0651ED38B2F}" type="pres">
      <dgm:prSet presAssocID="{942D560E-8CE4-43AC-8D93-5F590F5C5E8F}" presName="compNode" presStyleCnt="0"/>
      <dgm:spPr/>
    </dgm:pt>
    <dgm:pt modelId="{F0E6FB1C-898C-4A5F-A63D-692BD6534250}" type="pres">
      <dgm:prSet presAssocID="{942D560E-8CE4-43AC-8D93-5F590F5C5E8F}" presName="noGeometry" presStyleCnt="0"/>
      <dgm:spPr/>
    </dgm:pt>
    <dgm:pt modelId="{C64CF8D4-FD15-40C3-8F3E-95077F0B15EC}" type="pres">
      <dgm:prSet presAssocID="{942D560E-8CE4-43AC-8D93-5F590F5C5E8F}" presName="childTextVisible" presStyleLbl="bgAccFollowNode1" presStyleIdx="0" presStyleCnt="3">
        <dgm:presLayoutVars>
          <dgm:bulletEnabled val="1"/>
        </dgm:presLayoutVars>
      </dgm:prSet>
      <dgm:spPr/>
    </dgm:pt>
    <dgm:pt modelId="{AB0464FE-E33B-43FA-BF35-EBAD792CCBCF}" type="pres">
      <dgm:prSet presAssocID="{942D560E-8CE4-43AC-8D93-5F590F5C5E8F}" presName="childTextHidden" presStyleLbl="bgAccFollowNode1" presStyleIdx="0" presStyleCnt="3"/>
      <dgm:spPr/>
    </dgm:pt>
    <dgm:pt modelId="{4F074D11-D7B7-413D-9B30-B46E479C79FD}" type="pres">
      <dgm:prSet presAssocID="{942D560E-8CE4-43AC-8D93-5F590F5C5E8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3AAB735-8C92-4209-BAF1-2A5A123E9658}" type="pres">
      <dgm:prSet presAssocID="{942D560E-8CE4-43AC-8D93-5F590F5C5E8F}" presName="aSpace" presStyleCnt="0"/>
      <dgm:spPr/>
    </dgm:pt>
    <dgm:pt modelId="{475A7BD4-71C7-4561-9FF5-F09924913A52}" type="pres">
      <dgm:prSet presAssocID="{3B11C310-C8D0-4217-B51F-2BBEFA8BA45D}" presName="compNode" presStyleCnt="0"/>
      <dgm:spPr/>
    </dgm:pt>
    <dgm:pt modelId="{AAED7229-C64F-4817-A38A-4EAF1C6F8EF5}" type="pres">
      <dgm:prSet presAssocID="{3B11C310-C8D0-4217-B51F-2BBEFA8BA45D}" presName="noGeometry" presStyleCnt="0"/>
      <dgm:spPr/>
    </dgm:pt>
    <dgm:pt modelId="{AAAF49DB-9D94-496D-B2E8-75A11FDC235E}" type="pres">
      <dgm:prSet presAssocID="{3B11C310-C8D0-4217-B51F-2BBEFA8BA45D}" presName="childTextVisible" presStyleLbl="bgAccFollowNode1" presStyleIdx="1" presStyleCnt="3">
        <dgm:presLayoutVars>
          <dgm:bulletEnabled val="1"/>
        </dgm:presLayoutVars>
      </dgm:prSet>
      <dgm:spPr/>
    </dgm:pt>
    <dgm:pt modelId="{3C332FB3-A96F-4C6B-93C5-D6DB226C1A25}" type="pres">
      <dgm:prSet presAssocID="{3B11C310-C8D0-4217-B51F-2BBEFA8BA45D}" presName="childTextHidden" presStyleLbl="bgAccFollowNode1" presStyleIdx="1" presStyleCnt="3"/>
      <dgm:spPr/>
    </dgm:pt>
    <dgm:pt modelId="{06E8F82F-917F-4C63-BFA2-A87E66AF26F0}" type="pres">
      <dgm:prSet presAssocID="{3B11C310-C8D0-4217-B51F-2BBEFA8BA45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9232689-2C25-4A64-B273-6B29B8261D03}" type="pres">
      <dgm:prSet presAssocID="{3B11C310-C8D0-4217-B51F-2BBEFA8BA45D}" presName="aSpace" presStyleCnt="0"/>
      <dgm:spPr/>
    </dgm:pt>
    <dgm:pt modelId="{279A6FA2-4C00-4E8A-8412-29FF90440D46}" type="pres">
      <dgm:prSet presAssocID="{F20B8685-47C3-4D8B-965D-885A248D801E}" presName="compNode" presStyleCnt="0"/>
      <dgm:spPr/>
    </dgm:pt>
    <dgm:pt modelId="{CCB98242-25FD-4281-B424-1AFEC3A00A79}" type="pres">
      <dgm:prSet presAssocID="{F20B8685-47C3-4D8B-965D-885A248D801E}" presName="noGeometry" presStyleCnt="0"/>
      <dgm:spPr/>
    </dgm:pt>
    <dgm:pt modelId="{F4D0870E-840F-4776-AD7F-4032B93A8C9E}" type="pres">
      <dgm:prSet presAssocID="{F20B8685-47C3-4D8B-965D-885A248D801E}" presName="childTextVisible" presStyleLbl="bgAccFollowNode1" presStyleIdx="2" presStyleCnt="3" custLinFactNeighborX="31832">
        <dgm:presLayoutVars>
          <dgm:bulletEnabled val="1"/>
        </dgm:presLayoutVars>
      </dgm:prSet>
      <dgm:spPr/>
    </dgm:pt>
    <dgm:pt modelId="{C4009769-65B8-4560-808A-E17240397EA8}" type="pres">
      <dgm:prSet presAssocID="{F20B8685-47C3-4D8B-965D-885A248D801E}" presName="childTextHidden" presStyleLbl="bgAccFollowNode1" presStyleIdx="2" presStyleCnt="3"/>
      <dgm:spPr/>
    </dgm:pt>
    <dgm:pt modelId="{2B4BD98F-3873-42D1-9AD3-E759F4AF3059}" type="pres">
      <dgm:prSet presAssocID="{F20B8685-47C3-4D8B-965D-885A248D801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7817700-6444-4582-B296-8A1DBC6C90DE}" type="presOf" srcId="{F20B8685-47C3-4D8B-965D-885A248D801E}" destId="{2B4BD98F-3873-42D1-9AD3-E759F4AF3059}" srcOrd="0" destOrd="0" presId="urn:microsoft.com/office/officeart/2005/8/layout/hProcess6"/>
    <dgm:cxn modelId="{4C304101-E4FD-4684-BDAA-B6C772B8EF3E}" type="presOf" srcId="{5919B879-90C0-4899-9371-CFB04E0ED2D8}" destId="{3C332FB3-A96F-4C6B-93C5-D6DB226C1A25}" srcOrd="1" destOrd="1" presId="urn:microsoft.com/office/officeart/2005/8/layout/hProcess6"/>
    <dgm:cxn modelId="{460AC40A-3EB7-43D6-B1D6-8D4F2DB108B2}" srcId="{85AA8979-034F-486C-94D4-9B633EA52291}" destId="{F20B8685-47C3-4D8B-965D-885A248D801E}" srcOrd="2" destOrd="0" parTransId="{7BC9AE07-B71C-4A8C-A1B4-D61E2AB3B4E7}" sibTransId="{CCA8C683-5F3E-4B07-AF36-A5AD55E17B17}"/>
    <dgm:cxn modelId="{15020F26-A7A6-4EA5-A89E-5292F98DE9E7}" type="presOf" srcId="{66FBC68E-F230-4154-9F5E-53C056C754BA}" destId="{AB0464FE-E33B-43FA-BF35-EBAD792CCBCF}" srcOrd="1" destOrd="2" presId="urn:microsoft.com/office/officeart/2005/8/layout/hProcess6"/>
    <dgm:cxn modelId="{E9FFCE3C-7E8E-4545-91E3-5FAC28F3000D}" type="presOf" srcId="{3B11C310-C8D0-4217-B51F-2BBEFA8BA45D}" destId="{06E8F82F-917F-4C63-BFA2-A87E66AF26F0}" srcOrd="0" destOrd="0" presId="urn:microsoft.com/office/officeart/2005/8/layout/hProcess6"/>
    <dgm:cxn modelId="{A6FD1A5E-E77A-4286-B874-B74063FD9C76}" srcId="{942D560E-8CE4-43AC-8D93-5F590F5C5E8F}" destId="{66FBC68E-F230-4154-9F5E-53C056C754BA}" srcOrd="2" destOrd="0" parTransId="{F91A6EF0-AEF0-4FEE-94AB-9A2B051C36D9}" sibTransId="{8A3900D6-07AA-4978-AF4D-294E666F73D9}"/>
    <dgm:cxn modelId="{25DE4863-4383-4683-869E-89DBB11B0919}" type="presOf" srcId="{CE02632E-8662-4329-9C1E-72E32F796193}" destId="{C4009769-65B8-4560-808A-E17240397EA8}" srcOrd="1" destOrd="0" presId="urn:microsoft.com/office/officeart/2005/8/layout/hProcess6"/>
    <dgm:cxn modelId="{B40BD867-8B2E-4B28-AB1B-7D5A3634966B}" srcId="{942D560E-8CE4-43AC-8D93-5F590F5C5E8F}" destId="{7BED4901-F43A-4962-932B-E169C23DD29B}" srcOrd="0" destOrd="0" parTransId="{D292F9E7-A625-4DBF-905C-4AEDB06989B5}" sibTransId="{860D9933-5839-4637-A11C-2285C5D8B757}"/>
    <dgm:cxn modelId="{92ED8368-D974-4916-8FF5-32162984415C}" srcId="{3B11C310-C8D0-4217-B51F-2BBEFA8BA45D}" destId="{5919B879-90C0-4899-9371-CFB04E0ED2D8}" srcOrd="1" destOrd="0" parTransId="{E2951C22-B209-457B-940D-23AE6A8AE96E}" sibTransId="{B2009D77-6285-4C43-BFD2-3038A20D7D41}"/>
    <dgm:cxn modelId="{6D95B048-847A-44C6-A552-6D9705DB2F2F}" type="presOf" srcId="{7BED4901-F43A-4962-932B-E169C23DD29B}" destId="{C64CF8D4-FD15-40C3-8F3E-95077F0B15EC}" srcOrd="0" destOrd="0" presId="urn:microsoft.com/office/officeart/2005/8/layout/hProcess6"/>
    <dgm:cxn modelId="{D8450449-9775-478E-929D-66C6DB144DEF}" type="presOf" srcId="{66FBC68E-F230-4154-9F5E-53C056C754BA}" destId="{C64CF8D4-FD15-40C3-8F3E-95077F0B15EC}" srcOrd="0" destOrd="2" presId="urn:microsoft.com/office/officeart/2005/8/layout/hProcess6"/>
    <dgm:cxn modelId="{F325A269-784F-4119-B40E-3482660BDEFE}" srcId="{942D560E-8CE4-43AC-8D93-5F590F5C5E8F}" destId="{E856B31B-F5BD-43A3-BA09-5C4F3B74845E}" srcOrd="3" destOrd="0" parTransId="{415D3CBC-EF44-49FA-B2D6-79F44169B404}" sibTransId="{4CDDEDD6-2FA8-4EB6-9D34-42A2F54FBC98}"/>
    <dgm:cxn modelId="{0FA13872-FD2D-43C5-A18A-F886B2828D08}" srcId="{85AA8979-034F-486C-94D4-9B633EA52291}" destId="{942D560E-8CE4-43AC-8D93-5F590F5C5E8F}" srcOrd="0" destOrd="0" parTransId="{2588DDF0-79F7-4818-B63F-1931EA19AFE4}" sibTransId="{AD0DADA4-70AF-4804-B6CB-72889456A008}"/>
    <dgm:cxn modelId="{B2918D53-36DA-4DCA-892B-B7146DFBEDB6}" type="presOf" srcId="{7BED4901-F43A-4962-932B-E169C23DD29B}" destId="{AB0464FE-E33B-43FA-BF35-EBAD792CCBCF}" srcOrd="1" destOrd="0" presId="urn:microsoft.com/office/officeart/2005/8/layout/hProcess6"/>
    <dgm:cxn modelId="{3D18BD77-8757-4D17-8564-125B94DEEB35}" type="presOf" srcId="{85AA8979-034F-486C-94D4-9B633EA52291}" destId="{16668C8C-8E19-4B8A-AB9C-8325E6687D71}" srcOrd="0" destOrd="0" presId="urn:microsoft.com/office/officeart/2005/8/layout/hProcess6"/>
    <dgm:cxn modelId="{4CB26E7B-EF05-4AB1-9BBC-30EB96860C7F}" type="presOf" srcId="{5919B879-90C0-4899-9371-CFB04E0ED2D8}" destId="{AAAF49DB-9D94-496D-B2E8-75A11FDC235E}" srcOrd="0" destOrd="1" presId="urn:microsoft.com/office/officeart/2005/8/layout/hProcess6"/>
    <dgm:cxn modelId="{DFBF85A9-060F-40E9-841C-08D60EEC0B07}" type="presOf" srcId="{942D560E-8CE4-43AC-8D93-5F590F5C5E8F}" destId="{4F074D11-D7B7-413D-9B30-B46E479C79FD}" srcOrd="0" destOrd="0" presId="urn:microsoft.com/office/officeart/2005/8/layout/hProcess6"/>
    <dgm:cxn modelId="{9EFF4BB0-55A0-40C5-B4E1-FE8822670A17}" type="presOf" srcId="{1B49E233-25C6-413F-B0F7-BE750E445FCC}" destId="{C64CF8D4-FD15-40C3-8F3E-95077F0B15EC}" srcOrd="0" destOrd="1" presId="urn:microsoft.com/office/officeart/2005/8/layout/hProcess6"/>
    <dgm:cxn modelId="{358114C8-C588-476F-B644-141A8EC542AD}" type="presOf" srcId="{E856B31B-F5BD-43A3-BA09-5C4F3B74845E}" destId="{AB0464FE-E33B-43FA-BF35-EBAD792CCBCF}" srcOrd="1" destOrd="3" presId="urn:microsoft.com/office/officeart/2005/8/layout/hProcess6"/>
    <dgm:cxn modelId="{F3D6A1C9-58FE-467F-9028-F23C927F302D}" srcId="{3B11C310-C8D0-4217-B51F-2BBEFA8BA45D}" destId="{CEE7FA92-00F8-4A4E-8ED4-0EA7B4698E35}" srcOrd="0" destOrd="0" parTransId="{3A380AA3-96B3-4762-84B3-859515806F41}" sibTransId="{1CD4C8F6-D76A-4C45-84DE-FA5D6BB75424}"/>
    <dgm:cxn modelId="{4300F8D0-4F60-41F1-AEFC-A404A0326F68}" type="presOf" srcId="{CEE7FA92-00F8-4A4E-8ED4-0EA7B4698E35}" destId="{3C332FB3-A96F-4C6B-93C5-D6DB226C1A25}" srcOrd="1" destOrd="0" presId="urn:microsoft.com/office/officeart/2005/8/layout/hProcess6"/>
    <dgm:cxn modelId="{4880CBD9-EF7F-4DBE-A4EF-CBACF1CB82E9}" srcId="{942D560E-8CE4-43AC-8D93-5F590F5C5E8F}" destId="{1B49E233-25C6-413F-B0F7-BE750E445FCC}" srcOrd="1" destOrd="0" parTransId="{F4FF712B-357C-4E94-9252-361B5357C3FE}" sibTransId="{361E8F15-A2C4-4180-B493-7AB0B5598772}"/>
    <dgm:cxn modelId="{C49F82DB-7F58-4AA6-A034-D5E09C6DC93A}" type="presOf" srcId="{1B49E233-25C6-413F-B0F7-BE750E445FCC}" destId="{AB0464FE-E33B-43FA-BF35-EBAD792CCBCF}" srcOrd="1" destOrd="1" presId="urn:microsoft.com/office/officeart/2005/8/layout/hProcess6"/>
    <dgm:cxn modelId="{731DAEE4-65F6-40C5-908A-3A7780D77204}" type="presOf" srcId="{CEE7FA92-00F8-4A4E-8ED4-0EA7B4698E35}" destId="{AAAF49DB-9D94-496D-B2E8-75A11FDC235E}" srcOrd="0" destOrd="0" presId="urn:microsoft.com/office/officeart/2005/8/layout/hProcess6"/>
    <dgm:cxn modelId="{A0BB4CE6-BA9E-472D-A687-5D029255B852}" type="presOf" srcId="{CE02632E-8662-4329-9C1E-72E32F796193}" destId="{F4D0870E-840F-4776-AD7F-4032B93A8C9E}" srcOrd="0" destOrd="0" presId="urn:microsoft.com/office/officeart/2005/8/layout/hProcess6"/>
    <dgm:cxn modelId="{DA6FECE8-4F24-48B1-B7D6-1BC6D202F0AF}" srcId="{85AA8979-034F-486C-94D4-9B633EA52291}" destId="{3B11C310-C8D0-4217-B51F-2BBEFA8BA45D}" srcOrd="1" destOrd="0" parTransId="{422ECF7F-9EAB-4857-AEC8-06E789B3B705}" sibTransId="{A6E05B51-9D6F-461C-93AB-4CB9BCD521D1}"/>
    <dgm:cxn modelId="{C3ECBFED-2B6C-48AC-A11D-C36A8D534CA3}" type="presOf" srcId="{E856B31B-F5BD-43A3-BA09-5C4F3B74845E}" destId="{C64CF8D4-FD15-40C3-8F3E-95077F0B15EC}" srcOrd="0" destOrd="3" presId="urn:microsoft.com/office/officeart/2005/8/layout/hProcess6"/>
    <dgm:cxn modelId="{35206CFB-50C1-499F-A849-F5FBA1E75447}" srcId="{F20B8685-47C3-4D8B-965D-885A248D801E}" destId="{CE02632E-8662-4329-9C1E-72E32F796193}" srcOrd="0" destOrd="0" parTransId="{3F341A5A-A1A3-4516-B47F-C761BACB28BE}" sibTransId="{E44571FD-B626-4C2C-9FDB-6ABB93C38568}"/>
    <dgm:cxn modelId="{98F167DC-1EDD-4F28-ABA5-CB1EB138D1AA}" type="presParOf" srcId="{16668C8C-8E19-4B8A-AB9C-8325E6687D71}" destId="{C2D81884-5F40-47F1-AD96-D0651ED38B2F}" srcOrd="0" destOrd="0" presId="urn:microsoft.com/office/officeart/2005/8/layout/hProcess6"/>
    <dgm:cxn modelId="{FA4C98B9-0B52-43F5-A43C-9837FE77C07D}" type="presParOf" srcId="{C2D81884-5F40-47F1-AD96-D0651ED38B2F}" destId="{F0E6FB1C-898C-4A5F-A63D-692BD6534250}" srcOrd="0" destOrd="0" presId="urn:microsoft.com/office/officeart/2005/8/layout/hProcess6"/>
    <dgm:cxn modelId="{996F2583-1752-45D3-A584-1AA006E21649}" type="presParOf" srcId="{C2D81884-5F40-47F1-AD96-D0651ED38B2F}" destId="{C64CF8D4-FD15-40C3-8F3E-95077F0B15EC}" srcOrd="1" destOrd="0" presId="urn:microsoft.com/office/officeart/2005/8/layout/hProcess6"/>
    <dgm:cxn modelId="{8C376057-5F97-43BF-A44B-202BC23B9FBD}" type="presParOf" srcId="{C2D81884-5F40-47F1-AD96-D0651ED38B2F}" destId="{AB0464FE-E33B-43FA-BF35-EBAD792CCBCF}" srcOrd="2" destOrd="0" presId="urn:microsoft.com/office/officeart/2005/8/layout/hProcess6"/>
    <dgm:cxn modelId="{971144BE-AECF-498B-BCA3-536C9202B40B}" type="presParOf" srcId="{C2D81884-5F40-47F1-AD96-D0651ED38B2F}" destId="{4F074D11-D7B7-413D-9B30-B46E479C79FD}" srcOrd="3" destOrd="0" presId="urn:microsoft.com/office/officeart/2005/8/layout/hProcess6"/>
    <dgm:cxn modelId="{65D6AC15-640C-4CD3-83B9-70EF3A4A6B46}" type="presParOf" srcId="{16668C8C-8E19-4B8A-AB9C-8325E6687D71}" destId="{93AAB735-8C92-4209-BAF1-2A5A123E9658}" srcOrd="1" destOrd="0" presId="urn:microsoft.com/office/officeart/2005/8/layout/hProcess6"/>
    <dgm:cxn modelId="{3F14D246-980F-47B6-A4E8-AC83C8125E73}" type="presParOf" srcId="{16668C8C-8E19-4B8A-AB9C-8325E6687D71}" destId="{475A7BD4-71C7-4561-9FF5-F09924913A52}" srcOrd="2" destOrd="0" presId="urn:microsoft.com/office/officeart/2005/8/layout/hProcess6"/>
    <dgm:cxn modelId="{417BAE8A-D421-45F6-9E27-DEC9A60BA3D7}" type="presParOf" srcId="{475A7BD4-71C7-4561-9FF5-F09924913A52}" destId="{AAED7229-C64F-4817-A38A-4EAF1C6F8EF5}" srcOrd="0" destOrd="0" presId="urn:microsoft.com/office/officeart/2005/8/layout/hProcess6"/>
    <dgm:cxn modelId="{1B6D4F33-7FE3-4064-A67F-4D6E591E1BCC}" type="presParOf" srcId="{475A7BD4-71C7-4561-9FF5-F09924913A52}" destId="{AAAF49DB-9D94-496D-B2E8-75A11FDC235E}" srcOrd="1" destOrd="0" presId="urn:microsoft.com/office/officeart/2005/8/layout/hProcess6"/>
    <dgm:cxn modelId="{3D6C1026-72DB-45BE-A63B-574E0AF4B442}" type="presParOf" srcId="{475A7BD4-71C7-4561-9FF5-F09924913A52}" destId="{3C332FB3-A96F-4C6B-93C5-D6DB226C1A25}" srcOrd="2" destOrd="0" presId="urn:microsoft.com/office/officeart/2005/8/layout/hProcess6"/>
    <dgm:cxn modelId="{AFFA838F-54E4-4922-A78A-A5AB6B2473E1}" type="presParOf" srcId="{475A7BD4-71C7-4561-9FF5-F09924913A52}" destId="{06E8F82F-917F-4C63-BFA2-A87E66AF26F0}" srcOrd="3" destOrd="0" presId="urn:microsoft.com/office/officeart/2005/8/layout/hProcess6"/>
    <dgm:cxn modelId="{7D80BC00-147B-4C32-B2EE-CD7C87AA2909}" type="presParOf" srcId="{16668C8C-8E19-4B8A-AB9C-8325E6687D71}" destId="{19232689-2C25-4A64-B273-6B29B8261D03}" srcOrd="3" destOrd="0" presId="urn:microsoft.com/office/officeart/2005/8/layout/hProcess6"/>
    <dgm:cxn modelId="{8B684608-27B9-4897-A969-D372A14952C5}" type="presParOf" srcId="{16668C8C-8E19-4B8A-AB9C-8325E6687D71}" destId="{279A6FA2-4C00-4E8A-8412-29FF90440D46}" srcOrd="4" destOrd="0" presId="urn:microsoft.com/office/officeart/2005/8/layout/hProcess6"/>
    <dgm:cxn modelId="{2A91D93B-AD6D-470F-9FF9-C2A635491120}" type="presParOf" srcId="{279A6FA2-4C00-4E8A-8412-29FF90440D46}" destId="{CCB98242-25FD-4281-B424-1AFEC3A00A79}" srcOrd="0" destOrd="0" presId="urn:microsoft.com/office/officeart/2005/8/layout/hProcess6"/>
    <dgm:cxn modelId="{56E70442-4597-478A-BD7C-3473F5EC57D8}" type="presParOf" srcId="{279A6FA2-4C00-4E8A-8412-29FF90440D46}" destId="{F4D0870E-840F-4776-AD7F-4032B93A8C9E}" srcOrd="1" destOrd="0" presId="urn:microsoft.com/office/officeart/2005/8/layout/hProcess6"/>
    <dgm:cxn modelId="{F36D74A6-4E28-4F25-ACE5-6348D7A66E33}" type="presParOf" srcId="{279A6FA2-4C00-4E8A-8412-29FF90440D46}" destId="{C4009769-65B8-4560-808A-E17240397EA8}" srcOrd="2" destOrd="0" presId="urn:microsoft.com/office/officeart/2005/8/layout/hProcess6"/>
    <dgm:cxn modelId="{D7E9CE2A-5398-4797-8F05-9E0ABCC4F662}" type="presParOf" srcId="{279A6FA2-4C00-4E8A-8412-29FF90440D46}" destId="{2B4BD98F-3873-42D1-9AD3-E759F4AF305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CF8D4-FD15-40C3-8F3E-95077F0B15EC}">
      <dsp:nvSpPr>
        <dsp:cNvPr id="0" name=""/>
        <dsp:cNvSpPr/>
      </dsp:nvSpPr>
      <dsp:spPr>
        <a:xfrm>
          <a:off x="316285" y="143589"/>
          <a:ext cx="1255629" cy="1097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Gollapudi et al., 2013. GTTC</a:t>
          </a:r>
          <a:endParaRPr lang="en-GB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Johnson et al., 2014. GTTC</a:t>
          </a:r>
          <a:endParaRPr lang="en-GB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MacGregor et al., 2015a</a:t>
          </a:r>
          <a:endParaRPr lang="en-GB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MacGregor et al., 2015b</a:t>
          </a:r>
          <a:endParaRPr lang="en-GB" sz="600" kern="1200" dirty="0"/>
        </a:p>
      </dsp:txBody>
      <dsp:txXfrm>
        <a:off x="630193" y="308226"/>
        <a:ext cx="612119" cy="768304"/>
      </dsp:txXfrm>
    </dsp:sp>
    <dsp:sp modelId="{4F074D11-D7B7-413D-9B30-B46E479C79FD}">
      <dsp:nvSpPr>
        <dsp:cNvPr id="0" name=""/>
        <dsp:cNvSpPr/>
      </dsp:nvSpPr>
      <dsp:spPr>
        <a:xfrm>
          <a:off x="2378" y="378471"/>
          <a:ext cx="627814" cy="62781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Dose response analysis.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 vivo.</a:t>
          </a:r>
          <a:endParaRPr lang="en-GB" sz="700" kern="1200" dirty="0"/>
        </a:p>
      </dsp:txBody>
      <dsp:txXfrm>
        <a:off x="94319" y="470412"/>
        <a:ext cx="443932" cy="443932"/>
      </dsp:txXfrm>
    </dsp:sp>
    <dsp:sp modelId="{AAAF49DB-9D94-496D-B2E8-75A11FDC235E}">
      <dsp:nvSpPr>
        <dsp:cNvPr id="0" name=""/>
        <dsp:cNvSpPr/>
      </dsp:nvSpPr>
      <dsp:spPr>
        <a:xfrm>
          <a:off x="1964299" y="143589"/>
          <a:ext cx="1255629" cy="1097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Wills et al., 2016 A and B. GTTC</a:t>
          </a:r>
          <a:endParaRPr lang="en-GB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Litron </a:t>
          </a:r>
          <a:r>
            <a:rPr lang="en-US" sz="600" kern="1200" dirty="0" err="1"/>
            <a:t>GeneToxPi</a:t>
          </a:r>
          <a:r>
            <a:rPr lang="en-US" sz="600" kern="1200" dirty="0"/>
            <a:t>. GTTC</a:t>
          </a:r>
          <a:endParaRPr lang="en-GB" sz="600" kern="1200" dirty="0"/>
        </a:p>
      </dsp:txBody>
      <dsp:txXfrm>
        <a:off x="2278207" y="308226"/>
        <a:ext cx="612119" cy="768304"/>
      </dsp:txXfrm>
    </dsp:sp>
    <dsp:sp modelId="{06E8F82F-917F-4C63-BFA2-A87E66AF26F0}">
      <dsp:nvSpPr>
        <dsp:cNvPr id="0" name=""/>
        <dsp:cNvSpPr/>
      </dsp:nvSpPr>
      <dsp:spPr>
        <a:xfrm>
          <a:off x="1650392" y="378471"/>
          <a:ext cx="627814" cy="627814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Dose response analysis. In vitro </a:t>
          </a:r>
          <a:endParaRPr lang="en-GB" sz="700" kern="1200" dirty="0"/>
        </a:p>
      </dsp:txBody>
      <dsp:txXfrm>
        <a:off x="1742333" y="470412"/>
        <a:ext cx="443932" cy="443932"/>
      </dsp:txXfrm>
    </dsp:sp>
    <dsp:sp modelId="{F4D0870E-840F-4776-AD7F-4032B93A8C9E}">
      <dsp:nvSpPr>
        <dsp:cNvPr id="0" name=""/>
        <dsp:cNvSpPr/>
      </dsp:nvSpPr>
      <dsp:spPr>
        <a:xfrm>
          <a:off x="3614692" y="143589"/>
          <a:ext cx="1255629" cy="10975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Haber et al., 2018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Slob, 2018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Euromix</a:t>
          </a:r>
          <a:r>
            <a:rPr lang="en-US" sz="600" kern="1200" dirty="0"/>
            <a:t> Project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</dsp:txBody>
      <dsp:txXfrm>
        <a:off x="3928599" y="308226"/>
        <a:ext cx="612119" cy="768304"/>
      </dsp:txXfrm>
    </dsp:sp>
    <dsp:sp modelId="{2B4BD98F-3873-42D1-9AD3-E759F4AF3059}">
      <dsp:nvSpPr>
        <dsp:cNvPr id="0" name=""/>
        <dsp:cNvSpPr/>
      </dsp:nvSpPr>
      <dsp:spPr>
        <a:xfrm>
          <a:off x="3298406" y="378471"/>
          <a:ext cx="627814" cy="627814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Advanced BMD analysis</a:t>
          </a:r>
          <a:endParaRPr lang="en-GB" sz="700" kern="1200" dirty="0"/>
        </a:p>
      </dsp:txBody>
      <dsp:txXfrm>
        <a:off x="3390347" y="470412"/>
        <a:ext cx="443932" cy="443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1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26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26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6F2503-17E2-4B88-9A45-9E993FDD5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2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1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2237"/>
            <a:ext cx="5679440" cy="46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26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26"/>
            <a:ext cx="3076363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EE9C25-A35F-4A3D-8E5A-408E9E482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11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EE9C25-A35F-4A3D-8E5A-408E9E48217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4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27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390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sng" dirty="0">
                <a:solidFill>
                  <a:srgbClr val="FF0000"/>
                </a:solidFill>
              </a:rPr>
              <a:t>Concentration observed to be toxic in cells converted to a human dose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08B-0936-42F6-A870-407AEFD930E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6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Stimulation critical for tissue development and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644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666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65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824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856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are continuous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3B256-B205-C347-9B6B-F064902C5DA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7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E187B-879D-425E-B55F-AED583908818}" type="slidenum">
              <a:rPr lang="en-GB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4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impact. Use of BMD on </a:t>
            </a:r>
            <a:r>
              <a:rPr lang="en-GB" dirty="0" err="1"/>
              <a:t>genetox</a:t>
            </a:r>
            <a:r>
              <a:rPr lang="en-GB" dirty="0"/>
              <a:t> data since </a:t>
            </a:r>
            <a:r>
              <a:rPr lang="en-GB" dirty="0" err="1"/>
              <a:t>Gollapudi</a:t>
            </a:r>
            <a:r>
              <a:rPr lang="en-GB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CFCFC-8A37-4A58-A30E-8734AD8A57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CF82E-B886-4636-AA12-234BF92CAB1E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73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EFSA (2012)</a:t>
            </a:r>
            <a:r>
              <a:rPr lang="en-CA" baseline="0" dirty="0"/>
              <a:t> </a:t>
            </a:r>
            <a:r>
              <a:rPr lang="en-CA" dirty="0"/>
              <a:t>Statement on the applicability of the Margin of Exposure approach for the safety assessment of impurities which are both </a:t>
            </a:r>
            <a:r>
              <a:rPr lang="en-CA" dirty="0" err="1"/>
              <a:t>genotoxic</a:t>
            </a:r>
            <a:r>
              <a:rPr lang="en-CA" dirty="0"/>
              <a:t> and carcinogenic in substances added to food/feed. EFSA Journal</a:t>
            </a:r>
            <a:r>
              <a:rPr lang="en-CA" baseline="0" dirty="0"/>
              <a:t> 10(3)2578.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CF82E-B886-4636-AA12-234BF92CAB1E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09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MOE is the ratio of the </a:t>
            </a:r>
            <a:r>
              <a:rPr lang="en-CA" dirty="0" err="1"/>
              <a:t>PoD</a:t>
            </a:r>
            <a:r>
              <a:rPr lang="en-CA" dirty="0"/>
              <a:t> to the exposure level. MOE values&lt;10,000 are cause for concern.</a:t>
            </a:r>
          </a:p>
          <a:p>
            <a:r>
              <a:rPr lang="en-CA" dirty="0"/>
              <a:t>Genotoxicity values shown are based on MN dose-response data.</a:t>
            </a:r>
          </a:p>
          <a:p>
            <a:r>
              <a:rPr lang="en-CA" dirty="0"/>
              <a:t>Benzene – </a:t>
            </a:r>
          </a:p>
          <a:p>
            <a:r>
              <a:rPr lang="en-CA" dirty="0"/>
              <a:t>Cancer MOE based on BMR of 10% extra risk = 5850</a:t>
            </a:r>
          </a:p>
          <a:p>
            <a:r>
              <a:rPr lang="en-CA" dirty="0"/>
              <a:t>MN MOE based on BMR of 50% = 717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0028B-7C3E-4470-B8E0-84D97CA8A2B4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00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papers related to the groups work as well.</a:t>
            </a:r>
          </a:p>
          <a:p>
            <a:r>
              <a:rPr lang="en-US" dirty="0"/>
              <a:t>1.) Cao</a:t>
            </a:r>
            <a:r>
              <a:rPr lang="en-US" baseline="0" dirty="0"/>
              <a:t> et al 2014 (EMM). </a:t>
            </a:r>
            <a:r>
              <a:rPr lang="en-US" baseline="0" dirty="0" err="1"/>
              <a:t>Gpt</a:t>
            </a:r>
            <a:r>
              <a:rPr lang="en-US" baseline="0" dirty="0"/>
              <a:t>, </a:t>
            </a:r>
            <a:r>
              <a:rPr lang="en-US" baseline="0" dirty="0" err="1"/>
              <a:t>PigA</a:t>
            </a:r>
            <a:r>
              <a:rPr lang="en-US" baseline="0" dirty="0"/>
              <a:t>, MN EMS </a:t>
            </a:r>
            <a:r>
              <a:rPr lang="en-US" baseline="0" dirty="0" err="1"/>
              <a:t>PoDs</a:t>
            </a:r>
            <a:r>
              <a:rPr lang="en-US" baseline="0" dirty="0"/>
              <a:t>.</a:t>
            </a:r>
          </a:p>
          <a:p>
            <a:r>
              <a:rPr lang="en-US" baseline="0" dirty="0"/>
              <a:t>2.) Mutagenesis special issue (2015) White and Johnson Editors.</a:t>
            </a:r>
          </a:p>
          <a:p>
            <a:r>
              <a:rPr lang="en-US" baseline="0" dirty="0"/>
              <a:t>3.) SOT paper from 2013 workshop.</a:t>
            </a:r>
          </a:p>
          <a:p>
            <a:r>
              <a:rPr lang="en-US" baseline="0" dirty="0"/>
              <a:t>4.) Papers from GTTC QAW workshop?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0C59F-E44B-4E41-A4AB-B90C2B91A0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37 Reference Chemicals selected in</a:t>
            </a:r>
            <a:r>
              <a:rPr lang="en-CA" baseline="0" dirty="0"/>
              <a:t> consultation with international RAC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8D08B-0936-42F6-A870-407AEFD930E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1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65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Indicate not exhaustive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C6EEA-261D-544E-873D-80389CA1E991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87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180975" y="-61912"/>
          <a:ext cx="9504363" cy="5347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2180" imgH="3428883" progId="PowerPoint.Show.8">
                  <p:embed/>
                </p:oleObj>
              </mc:Choice>
              <mc:Fallback>
                <p:oleObj name="Presentation" r:id="rId2" imgW="4572180" imgH="3428883" progId="PowerPoint.Show.8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61912"/>
                        <a:ext cx="9504363" cy="5347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C01732-AEF1-4DCE-AEE8-5E87828F7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C561-20BB-415C-8069-DA3CE77F83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1685"/>
            <a:ext cx="2057400" cy="41505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41685"/>
            <a:ext cx="6019800" cy="4150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1652-EB35-42EC-8A1C-476B4FF21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685"/>
            <a:ext cx="8229600" cy="691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97732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897732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FB55-A72B-43CB-9ED4-00A6B00921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1685"/>
            <a:ext cx="8229600" cy="4150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882C-D33C-4625-9875-E2B2682DE1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274319"/>
            <a:ext cx="7010400" cy="85725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93670" y="1283427"/>
            <a:ext cx="6788331" cy="2963636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5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70589-CB88-49CE-A4DB-D04075E0A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2A61-E3E9-40D2-938A-61A048EF9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9773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89773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18D3-E935-4FA1-925C-83EFBF577E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761E-7BE4-4C82-BFD7-E05C1E641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1C78-D5A4-407A-B04E-620D23CD6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2097-5933-4F3B-96C9-2CEA9395C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4306-AD76-436F-9021-5BB0735AF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8852-4A40-40B6-A906-40411FCB7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97732"/>
            <a:ext cx="8229600" cy="33944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1685"/>
            <a:ext cx="8229600" cy="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9C1B25-6B51-4E7C-9A7E-784163764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55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hyperlink" Target="https://mbeal.shinyapps.io/genetox21_app/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3.emf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0.jpeg"/><Relationship Id="rId4" Type="http://schemas.openxmlformats.org/officeDocument/2006/relationships/image" Target="../media/image54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2541/au.168606397.73342589/v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hyperlink" Target="https://proastweb.rivm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hyperlink" Target="https://proastweb.rivm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9577064" cy="5477937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06996" y="347483"/>
            <a:ext cx="9037004" cy="89209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Subtitle 6"/>
          <p:cNvSpPr txBox="1">
            <a:spLocks/>
          </p:cNvSpPr>
          <p:nvPr/>
        </p:nvSpPr>
        <p:spPr>
          <a:xfrm>
            <a:off x="2411760" y="627534"/>
            <a:ext cx="6448760" cy="5253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400" dirty="0" err="1">
                <a:solidFill>
                  <a:schemeClr val="bg1"/>
                </a:solidFill>
              </a:rPr>
              <a:t>Dr.</a:t>
            </a:r>
            <a:r>
              <a:rPr lang="en-GB" sz="1400" dirty="0">
                <a:solidFill>
                  <a:schemeClr val="bg1"/>
                </a:solidFill>
              </a:rPr>
              <a:t> George Johnson,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Associate Professor, Swansea University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Co-Chair, HESI GTTC and Quantitative Group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Co-Chair, IWGT 2022 Quantitative Group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Member, Committee on Mutagenicity (COM)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Other roles not relevant for todays talk.</a:t>
            </a:r>
          </a:p>
          <a:p>
            <a:pPr algn="l"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471DD-8FF4-4D79-9D82-556C60002837}"/>
              </a:ext>
            </a:extLst>
          </p:cNvPr>
          <p:cNvSpPr txBox="1"/>
          <p:nvPr/>
        </p:nvSpPr>
        <p:spPr>
          <a:xfrm>
            <a:off x="2411760" y="3509133"/>
            <a:ext cx="9217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Views and statements are my own and don’t represent opinions from the different groups above. 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3B4AD17-126E-848E-7598-24F9AD69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92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B15D56-07E9-A483-0472-5F18C994A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41790"/>
              </p:ext>
            </p:extLst>
          </p:nvPr>
        </p:nvGraphicFramePr>
        <p:xfrm>
          <a:off x="1277177" y="226498"/>
          <a:ext cx="6448761" cy="516062"/>
        </p:xfrm>
        <a:graphic>
          <a:graphicData uri="http://schemas.openxmlformats.org/drawingml/2006/table">
            <a:tbl>
              <a:tblPr/>
              <a:tblGrid>
                <a:gridCol w="6448761">
                  <a:extLst>
                    <a:ext uri="{9D8B030D-6E8A-4147-A177-3AD203B41FA5}">
                      <a16:colId xmlns:a16="http://schemas.microsoft.com/office/drawing/2014/main" val="947362733"/>
                    </a:ext>
                  </a:extLst>
                </a:gridCol>
              </a:tblGrid>
              <a:tr h="516062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16479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73610A27-96BB-6B2C-E06E-A11605B5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177" y="2261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E9CD0-A201-AE67-DE73-CBE7E56E2AFB}"/>
              </a:ext>
            </a:extLst>
          </p:cNvPr>
          <p:cNvSpPr txBox="1"/>
          <p:nvPr/>
        </p:nvSpPr>
        <p:spPr>
          <a:xfrm>
            <a:off x="1418062" y="-37465"/>
            <a:ext cx="7040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Helvetica" pitchFamily="2" charset="0"/>
              </a:rPr>
              <a:t>Genetic Toxicology and Dose Response Data</a:t>
            </a:r>
          </a:p>
        </p:txBody>
      </p:sp>
    </p:spTree>
    <p:extLst>
      <p:ext uri="{BB962C8B-B14F-4D97-AF65-F5344CB8AC3E}">
        <p14:creationId xmlns:p14="http://schemas.microsoft.com/office/powerpoint/2010/main" val="38021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49"/>
    </mc:Choice>
    <mc:Fallback xmlns="">
      <p:transition spd="slow" advTm="409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F67C-DD99-98D1-664C-D87BB6D3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D8526-CF46-7D0C-D296-98E55480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8" name="Picture 7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1CABCEC9-6E3C-55D2-D36C-4F8AB2086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8740"/>
          <a:stretch/>
        </p:blipFill>
        <p:spPr>
          <a:xfrm>
            <a:off x="4876209" y="51470"/>
            <a:ext cx="4067945" cy="1816556"/>
          </a:xfrm>
          <a:prstGeom prst="rect">
            <a:avLst/>
          </a:prstGeom>
        </p:spPr>
      </p:pic>
      <p:pic>
        <p:nvPicPr>
          <p:cNvPr id="6" name="Content Placeholder 5" descr="A picture containing text, screenshot, display, diagram&#10;&#10;Description automatically generated">
            <a:extLst>
              <a:ext uri="{FF2B5EF4-FFF2-40B4-BE49-F238E27FC236}">
                <a16:creationId xmlns:a16="http://schemas.microsoft.com/office/drawing/2014/main" id="{6E4FDD3B-4E5C-1F7B-5619-05BD92130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09" y="2178366"/>
            <a:ext cx="4067945" cy="2908173"/>
          </a:xfrm>
        </p:spPr>
      </p:pic>
      <p:pic>
        <p:nvPicPr>
          <p:cNvPr id="5" name="Picture 4" descr="A picture containing text, diagram, parallel, screenshot&#10;&#10;Description automatically generated">
            <a:extLst>
              <a:ext uri="{FF2B5EF4-FFF2-40B4-BE49-F238E27FC236}">
                <a16:creationId xmlns:a16="http://schemas.microsoft.com/office/drawing/2014/main" id="{0579E308-114E-90C9-2CC7-7C23D3F59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060"/>
            <a:ext cx="4464496" cy="50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1773-589D-110A-671F-1C732D8B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6DD66D27-6151-8935-8CD0-E109A4268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/>
          <a:stretch/>
        </p:blipFill>
        <p:spPr>
          <a:xfrm>
            <a:off x="4380956" y="922252"/>
            <a:ext cx="4732086" cy="42158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D309F-EB73-4CD5-C3C1-BEB57278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80E823E-C44B-9770-3FC8-81094F825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" y="21601"/>
            <a:ext cx="4335599" cy="26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8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7799-6D15-2A5F-782E-789350A1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531FF-8C2E-FA2E-79CD-188C2DA0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0" name="Picture 9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06864B66-8D08-E21E-6167-75A7ED6BA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2" y="1927276"/>
            <a:ext cx="6364636" cy="321622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B7801AA-0B62-B17D-FA3B-BB8BF1D19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4061035" cy="24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CD96-7AFA-6195-B6E2-5E1FADF2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0C0D5F89-0246-09D2-4D06-1A75D6285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72" y="1995686"/>
            <a:ext cx="5725828" cy="31265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40FBC-0320-CBCF-6764-F5DF6961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2500" y="4823221"/>
            <a:ext cx="2133600" cy="357188"/>
          </a:xfrm>
        </p:spPr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8" name="Picture 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7553A26D-4EB3-8D3D-9BF2-BDAEAE732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85"/>
            <a:ext cx="4989458" cy="21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A281-D1CC-1E0F-24B0-D49C69ED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icture containing text, line, receipt, screenshot&#10;&#10;Description automatically generated">
            <a:extLst>
              <a:ext uri="{FF2B5EF4-FFF2-40B4-BE49-F238E27FC236}">
                <a16:creationId xmlns:a16="http://schemas.microsoft.com/office/drawing/2014/main" id="{CACA439A-2D70-C221-3FE2-C66307E2B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2" y="2454725"/>
            <a:ext cx="4791075" cy="2543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D206-8EAB-2027-0ECB-C3F0168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8" name="Picture 7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3673B792-FF4B-9787-C242-B0E0AA22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" y="2405357"/>
            <a:ext cx="4023170" cy="2543175"/>
          </a:xfrm>
          <a:prstGeom prst="rect">
            <a:avLst/>
          </a:prstGeom>
        </p:spPr>
      </p:pic>
      <p:pic>
        <p:nvPicPr>
          <p:cNvPr id="10" name="Picture 9" descr="A picture containing text, font, screenshot, document&#10;&#10;Description automatically generated">
            <a:extLst>
              <a:ext uri="{FF2B5EF4-FFF2-40B4-BE49-F238E27FC236}">
                <a16:creationId xmlns:a16="http://schemas.microsoft.com/office/drawing/2014/main" id="{F566715C-A201-F50B-5825-530A73FFC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61" y="51672"/>
            <a:ext cx="5951487" cy="22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CE8EC-4C4D-AD6D-795C-0E59B33B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8" name="Picture 7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4C8B1AA7-0718-C8FD-6534-CAC30872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42" y="0"/>
            <a:ext cx="4242062" cy="5143500"/>
          </a:xfrm>
          <a:prstGeom prst="rect">
            <a:avLst/>
          </a:prstGeom>
        </p:spPr>
      </p:pic>
      <p:pic>
        <p:nvPicPr>
          <p:cNvPr id="6" name="Content Placeholder 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81850924-8003-D3B6-23D9-30C05A898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249"/>
            <a:ext cx="5026920" cy="2065001"/>
          </a:xfrm>
        </p:spPr>
      </p:pic>
    </p:spTree>
    <p:extLst>
      <p:ext uri="{BB962C8B-B14F-4D97-AF65-F5344CB8AC3E}">
        <p14:creationId xmlns:p14="http://schemas.microsoft.com/office/powerpoint/2010/main" val="378691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33B13-7C30-1F17-95E0-EE1EC0CCDF7C}"/>
              </a:ext>
            </a:extLst>
          </p:cNvPr>
          <p:cNvSpPr/>
          <p:nvPr/>
        </p:nvSpPr>
        <p:spPr bwMode="auto">
          <a:xfrm>
            <a:off x="-555" y="629431"/>
            <a:ext cx="9144000" cy="45210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555" y="4470615"/>
            <a:ext cx="9144000" cy="679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050" dirty="0">
              <a:latin typeface="Comic Sans MS" pitchFamily="66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F7CD7B-9CE1-41DA-8371-19F07138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7923"/>
            <a:ext cx="8191267" cy="511508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Margin of Exposure (MOE)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C3E92C-33B5-4467-89A7-3A18FC51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918" y="672653"/>
            <a:ext cx="3547288" cy="36874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s-ES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MOE = BMDL/</a:t>
            </a:r>
            <a:r>
              <a:rPr lang="es-ES" sz="165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estimated</a:t>
            </a:r>
            <a:r>
              <a:rPr lang="es-ES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 human </a:t>
            </a:r>
            <a:r>
              <a:rPr lang="es-ES" sz="165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exposure</a:t>
            </a:r>
            <a:r>
              <a:rPr lang="es-ES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16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Concept endorsed by EFSA and WHO for  substances that are both genotoxic and carcinogenic (EFSA, 2012).</a:t>
            </a:r>
          </a:p>
          <a:p>
            <a:pPr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For risk management, MOE&gt; 10,000 → low public health concern.</a:t>
            </a:r>
          </a:p>
          <a:p>
            <a:pPr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No international consensus on how to “band MOEs” for denotation of high, medium and low concern (EFSA, 2012).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1E3B9-65E8-4695-8100-DD88348C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3" r="1" b="1"/>
          <a:stretch/>
        </p:blipFill>
        <p:spPr>
          <a:xfrm>
            <a:off x="155289" y="773430"/>
            <a:ext cx="5051785" cy="3462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5250" y="4360132"/>
            <a:ext cx="8897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solidFill>
                  <a:srgbClr val="002060"/>
                </a:solidFill>
                <a:latin typeface="Calibri" panose="020F0502020204030204" pitchFamily="34" charset="0"/>
              </a:rPr>
              <a:t>“Current methods for cancer risk assessment result in single values, without any information on uncertainties…..therefore, single risk values could easily be </a:t>
            </a:r>
            <a:r>
              <a:rPr lang="en-CA" sz="1200" dirty="0" err="1">
                <a:solidFill>
                  <a:srgbClr val="002060"/>
                </a:solidFill>
                <a:latin typeface="Calibri" panose="020F0502020204030204" pitchFamily="34" charset="0"/>
              </a:rPr>
              <a:t>overinterpreted</a:t>
            </a:r>
            <a:r>
              <a:rPr lang="en-CA" sz="1200" dirty="0">
                <a:solidFill>
                  <a:srgbClr val="002060"/>
                </a:solidFill>
                <a:latin typeface="Calibri" panose="020F0502020204030204" pitchFamily="34" charset="0"/>
              </a:rPr>
              <a:t>………single value estimates of cancer risk [are] meaningless ….. [MOE approach] avoids the misleading use of apparently precise risk numbers” Slob et al (2014) </a:t>
            </a:r>
            <a:r>
              <a:rPr lang="en-CA" sz="1200" i="1" dirty="0">
                <a:solidFill>
                  <a:srgbClr val="002060"/>
                </a:solidFill>
                <a:latin typeface="Calibri" panose="020F0502020204030204" pitchFamily="34" charset="0"/>
              </a:rPr>
              <a:t>Risk Anal </a:t>
            </a:r>
            <a:r>
              <a:rPr lang="en-CA" sz="1200" dirty="0">
                <a:solidFill>
                  <a:srgbClr val="002060"/>
                </a:solidFill>
                <a:latin typeface="Calibri" panose="020F0502020204030204" pitchFamily="34" charset="0"/>
              </a:rPr>
              <a:t>34:1401-1422.</a:t>
            </a:r>
          </a:p>
        </p:txBody>
      </p:sp>
    </p:spTree>
    <p:extLst>
      <p:ext uri="{BB962C8B-B14F-4D97-AF65-F5344CB8AC3E}">
        <p14:creationId xmlns:p14="http://schemas.microsoft.com/office/powerpoint/2010/main" val="2582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3D76E3-5DD0-8C58-E9FE-4DA96EB00A04}"/>
              </a:ext>
            </a:extLst>
          </p:cNvPr>
          <p:cNvSpPr/>
          <p:nvPr/>
        </p:nvSpPr>
        <p:spPr bwMode="auto">
          <a:xfrm>
            <a:off x="-555" y="629431"/>
            <a:ext cx="9144000" cy="45210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32" y="20359"/>
            <a:ext cx="8582025" cy="572690"/>
          </a:xfrm>
        </p:spPr>
        <p:txBody>
          <a:bodyPr/>
          <a:lstStyle/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Comparison of MOE Values Derived Using Carcinogenicity and Mutagenicity Dose-Response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BE8F-C462-4D53-8DCC-2F315CD52B9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95536" y="3773979"/>
            <a:ext cx="8107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results indicate that regulatory decisions based on </a:t>
            </a:r>
            <a:r>
              <a:rPr lang="en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vivo </a:t>
            </a:r>
            <a:r>
              <a:rPr lang="en-CA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genotoxicity</a:t>
            </a:r>
            <a:r>
              <a:rPr lang="en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dose-response data would be consistent with those based on carcinogenicity dose-response data; in some cases, </a:t>
            </a:r>
            <a:r>
              <a:rPr lang="en-CA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genotoxicity</a:t>
            </a:r>
            <a:r>
              <a:rPr lang="en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-based decisions would be more conservative. Going forward, and in the absence of carcinogenicity data, </a:t>
            </a:r>
            <a:r>
              <a:rPr lang="en-CA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vivo</a:t>
            </a:r>
            <a:r>
              <a:rPr lang="en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genotoxicity</a:t>
            </a:r>
            <a:r>
              <a:rPr lang="en-C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assays (MN and TGR) can be used to effectively prioritise substances for regulatory action.”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49" y="4932434"/>
            <a:ext cx="78967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>
                <a:latin typeface="Calibri" panose="020F0502020204030204" pitchFamily="34" charset="0"/>
              </a:rPr>
              <a:t>Source: Chepelev et al (2023) </a:t>
            </a:r>
            <a:r>
              <a:rPr lang="en-CA" sz="600" i="1" dirty="0">
                <a:latin typeface="Calibri" panose="020F0502020204030204" pitchFamily="34" charset="0"/>
              </a:rPr>
              <a:t>Environ </a:t>
            </a:r>
            <a:r>
              <a:rPr lang="en-CA" sz="600" i="1" dirty="0" err="1">
                <a:latin typeface="Calibri" panose="020F0502020204030204" pitchFamily="34" charset="0"/>
              </a:rPr>
              <a:t>Molec</a:t>
            </a:r>
            <a:r>
              <a:rPr lang="en-CA" sz="600" i="1" dirty="0">
                <a:latin typeface="Calibri" panose="020F0502020204030204" pitchFamily="34" charset="0"/>
              </a:rPr>
              <a:t> Mutagen</a:t>
            </a:r>
            <a:r>
              <a:rPr lang="en-CA" sz="600" dirty="0">
                <a:latin typeface="Calibri" panose="020F0502020204030204" pitchFamily="34" charset="0"/>
              </a:rPr>
              <a:t>, 64:4-15.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BD56A-B109-4759-8B5E-65754074A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2" y="979668"/>
            <a:ext cx="3935580" cy="2656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256940-840B-3B16-B1D6-5B2200146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374" y="1083543"/>
            <a:ext cx="3819420" cy="2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4" y="3062"/>
            <a:ext cx="8582025" cy="572690"/>
          </a:xfrm>
        </p:spPr>
        <p:txBody>
          <a:bodyPr/>
          <a:lstStyle/>
          <a:p>
            <a:r>
              <a:rPr lang="en-CA" sz="3000" dirty="0">
                <a:latin typeface="Calibri" panose="020F0502020204030204" pitchFamily="34" charset="0"/>
                <a:cs typeface="Calibri" panose="020F0502020204030204" pitchFamily="34" charset="0"/>
              </a:rPr>
              <a:t>“Quant” Working Group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3210" y="575752"/>
          <a:ext cx="7602141" cy="384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173">
                  <a:extLst>
                    <a:ext uri="{9D8B030D-6E8A-4147-A177-3AD203B41FA5}">
                      <a16:colId xmlns:a16="http://schemas.microsoft.com/office/drawing/2014/main" val="2278166776"/>
                    </a:ext>
                  </a:extLst>
                </a:gridCol>
                <a:gridCol w="3450968">
                  <a:extLst>
                    <a:ext uri="{9D8B030D-6E8A-4147-A177-3AD203B41FA5}">
                      <a16:colId xmlns:a16="http://schemas.microsoft.com/office/drawing/2014/main" val="4232897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001784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</a:t>
                      </a:r>
                      <a:r>
                        <a:rPr lang="en-CA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White, Health Canada - WG Co-lead</a:t>
                      </a:r>
                      <a:endParaRPr lang="en-CA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Bhaskar</a:t>
                      </a:r>
                      <a:r>
                        <a:rPr lang="en-CA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Gollapudi, Consultant</a:t>
                      </a:r>
                      <a:endParaRPr lang="en-CA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925199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</a:t>
                      </a:r>
                      <a:r>
                        <a:rPr lang="en-CA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Johnson, Swansea University - WG Co-lead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Alexandra Long, Health Canada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86307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Andreas Zeller,</a:t>
                      </a:r>
                      <a:r>
                        <a:rPr lang="en-CA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Hoffmann La Roche - Rapporteur</a:t>
                      </a:r>
                      <a:endParaRPr lang="en-CA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 Beal, Health Canada*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534179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 Bokkers,</a:t>
                      </a:r>
                      <a:r>
                        <a:rPr lang="en-CA" sz="1500" b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RIVM</a:t>
                      </a:r>
                      <a:endParaRPr lang="en-CA" sz="15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Kerry Dearfield, Consultant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223433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 van Benthem, RIVM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Lynne Haber, Univ. of Cincinnati*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514226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Guangchao Chen, RIVM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Frank </a:t>
                      </a:r>
                      <a:r>
                        <a:rPr lang="en-CA" sz="15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LeCurieux</a:t>
                      </a:r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ECHA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0332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Barbara Parsons, US FDA*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Michele Kenyon, Pfizer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39441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Bob Heflich,</a:t>
                      </a:r>
                      <a:r>
                        <a:rPr lang="en-CA" sz="1500" b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 FDA</a:t>
                      </a:r>
                      <a:endParaRPr lang="en-CA" sz="15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Anthony Lynch, GlaxoSmithKline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791243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Meagan Myers US FDA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Wills,</a:t>
                      </a:r>
                      <a:r>
                        <a:rPr lang="en-CA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GlaxoSmithKline</a:t>
                      </a:r>
                      <a:endParaRPr lang="en-CA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35262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CA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Lovell, St. George’s University</a:t>
                      </a:r>
                      <a:endParaRPr lang="en-CA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Alisa</a:t>
                      </a:r>
                      <a:r>
                        <a:rPr lang="en-CA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Vespa, Health Canada</a:t>
                      </a:r>
                      <a:endParaRPr lang="en-CA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05575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 Ge,</a:t>
                      </a:r>
                      <a:r>
                        <a:rPr lang="en-CA" sz="1500" b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Osaka City University</a:t>
                      </a:r>
                      <a:endParaRPr lang="en-CA" sz="15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Katsuyoshi Horibata, NIHS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42296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Stefan Pfuhler, P&amp;G*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276596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BE8F-C462-4D53-8DCC-2F315CD52B9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913209" y="4457435"/>
            <a:ext cx="21866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latin typeface="Calibri" panose="020F0502020204030204" pitchFamily="34" charset="0"/>
                <a:cs typeface="Calibri" panose="020F0502020204030204" pitchFamily="34" charset="0"/>
              </a:rPr>
              <a:t>*Sub-group chairs</a:t>
            </a:r>
          </a:p>
        </p:txBody>
      </p:sp>
    </p:spTree>
    <p:extLst>
      <p:ext uri="{BB962C8B-B14F-4D97-AF65-F5344CB8AC3E}">
        <p14:creationId xmlns:p14="http://schemas.microsoft.com/office/powerpoint/2010/main" val="131056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11" y="201544"/>
            <a:ext cx="8582025" cy="572690"/>
          </a:xfrm>
        </p:spPr>
        <p:txBody>
          <a:bodyPr/>
          <a:lstStyle/>
          <a:p>
            <a:r>
              <a:rPr lang="en-CA" sz="2700" dirty="0">
                <a:latin typeface="Calibri" panose="020F0502020204030204" pitchFamily="34" charset="0"/>
                <a:cs typeface="Calibri" panose="020F0502020204030204" pitchFamily="34" charset="0"/>
              </a:rPr>
              <a:t>Overview of Sub-group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97732"/>
            <a:ext cx="8229600" cy="4044224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Foundational Rationale for Quantitative Interpretation of </a:t>
            </a:r>
            <a:r>
              <a:rPr lang="en-CA" sz="1575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Genotoxicity</a:t>
            </a: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Dose-response Data 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Paul White, George Johnson and Andreas Zeller.</a:t>
            </a:r>
          </a:p>
          <a:p>
            <a:pPr lvl="0">
              <a:buFont typeface="+mj-lt"/>
              <a:buAutoNum type="arabicPeriod"/>
            </a:pP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Dose-response Analysis &amp; The BMD Approach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CA" sz="15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BMD approach and issues related to statistical interpretation of dose-response data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Sub-group leader Lynne Haber, University of Cincinnati.</a:t>
            </a:r>
          </a:p>
          <a:p>
            <a:pPr lvl="0">
              <a:buFont typeface="+mj-lt"/>
              <a:buAutoNum type="arabicPeriod"/>
            </a:pP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</a:t>
            </a:r>
            <a:r>
              <a:rPr lang="en-CA" sz="1575" b="1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Vivo </a:t>
            </a: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Response Data for Risk Assessment and Regulatory Decision-making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CA" sz="15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assessment and regulatory decision-making based on analysis of </a:t>
            </a:r>
            <a:r>
              <a:rPr lang="en-CA" sz="1575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vivo </a:t>
            </a:r>
            <a:r>
              <a:rPr lang="en-CA" sz="15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dose-response data 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Sub-group leader Stefan Pfuhler, Proctor and Gamble Company.</a:t>
            </a:r>
          </a:p>
          <a:p>
            <a:pPr lvl="0">
              <a:buFont typeface="+mj-lt"/>
              <a:buAutoNum type="arabicPeriod"/>
            </a:pP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</a:t>
            </a:r>
            <a:r>
              <a:rPr lang="en-CA" sz="1575" b="1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Response Data for Risk Assessment and Regulatory Decision-making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CA" sz="15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assessment and regulatory decision-making based on quantitative analysis of </a:t>
            </a:r>
            <a:r>
              <a:rPr lang="en-CA" sz="1575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n-CA" sz="15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dose-response data and IVIVE (In Vitro to In Vivo Extrapolation) 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Sub-group leader – Marc Beal, Health Canada.</a:t>
            </a:r>
          </a:p>
          <a:p>
            <a:pPr lvl="0">
              <a:buFont typeface="+mj-lt"/>
              <a:buAutoNum type="arabicPeriod"/>
            </a:pPr>
            <a:r>
              <a:rPr lang="en-CA" sz="1575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Severity and Interpretation of Genetic Toxicity Dose-response Data in a Human Health Context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CA" sz="15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Considerations regarding the severity of a genotoxic effects </a:t>
            </a:r>
            <a:r>
              <a:rPr lang="en-CA" sz="157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Sub-group leader Barbara Parsons, NCTR, USFDA.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BE8F-C462-4D53-8DCC-2F315CD52B9A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1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B691-BB80-5136-F947-44A8D6A3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talk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DB74-75C5-E6B7-2CD3-02E5672A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97732"/>
            <a:ext cx="8229600" cy="2322090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George Johnson will present on quantitative methods and framework around interpreting genotoxicity data, specifically potency estimation, prioritization, and in vitro to in vivo extrapolation.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Potency estimation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Prioritization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 vitro to in vivo extrapolation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6F21E-293C-A832-2ABD-F7A0087A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7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digm shift text ,business man writing paradigm shift concept ,Man explain components of paradigm shift, 3d rendering Stock Photo - 590515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/>
          <a:stretch/>
        </p:blipFill>
        <p:spPr bwMode="auto">
          <a:xfrm>
            <a:off x="5502726" y="1052516"/>
            <a:ext cx="3497037" cy="26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2170" y="1290636"/>
            <a:ext cx="5639979" cy="2114555"/>
          </a:xfrm>
        </p:spPr>
        <p:txBody>
          <a:bodyPr/>
          <a:lstStyle/>
          <a:p>
            <a:pPr algn="ctr"/>
            <a:r>
              <a:rPr lang="en-US" altLang="en-US" sz="6000" dirty="0">
                <a:latin typeface="Calibri" panose="020F0502020204030204" pitchFamily="34" charset="0"/>
              </a:rPr>
              <a:t>New Paradigm</a:t>
            </a:r>
            <a:br>
              <a:rPr lang="en-US" altLang="en-US" b="1" dirty="0">
                <a:latin typeface="Calibri" panose="020F0502020204030204" pitchFamily="34" charset="0"/>
              </a:rPr>
            </a:br>
            <a:r>
              <a:rPr lang="en-CA" sz="2700" dirty="0">
                <a:latin typeface="Calibri" panose="020F0502020204030204" pitchFamily="34" charset="0"/>
              </a:rPr>
              <a:t>Quantitative dose-response analysis for risk assessment and regulatory decision-making</a:t>
            </a:r>
            <a:endParaRPr lang="en-US" altLang="en-US" sz="27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BE8F-C462-4D53-8DCC-2F315CD52B9A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4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1"/>
    </mc:Choice>
    <mc:Fallback xmlns="">
      <p:transition spd="slow" advTm="135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0280" y="169597"/>
            <a:ext cx="860344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250" dirty="0">
                <a:solidFill>
                  <a:schemeClr val="bg1"/>
                </a:solidFill>
                <a:latin typeface="Calibri" panose="020F0502020204030204" pitchFamily="34" charset="0"/>
              </a:rPr>
              <a:t>2013 IWGT – Foundational “Quant” Publications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781460"/>
            <a:ext cx="6755064" cy="175695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22" y="2988413"/>
            <a:ext cx="6496409" cy="171421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14955" y="4718705"/>
            <a:ext cx="367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50" dirty="0" err="1">
                <a:solidFill>
                  <a:srgbClr val="002060"/>
                </a:solidFill>
                <a:latin typeface="Calibri" panose="020F0502020204030204" pitchFamily="34" charset="0"/>
              </a:rPr>
              <a:t>MacGregor</a:t>
            </a:r>
            <a:r>
              <a:rPr lang="en-CA" sz="1050" dirty="0">
                <a:solidFill>
                  <a:srgbClr val="002060"/>
                </a:solidFill>
                <a:latin typeface="Calibri" panose="020F0502020204030204" pitchFamily="34" charset="0"/>
              </a:rPr>
              <a:t> et al., 2015. </a:t>
            </a:r>
            <a:r>
              <a:rPr lang="en-CA" sz="1050" i="1" dirty="0">
                <a:solidFill>
                  <a:srgbClr val="002060"/>
                </a:solidFill>
                <a:latin typeface="Calibri" panose="020F0502020204030204" pitchFamily="34" charset="0"/>
              </a:rPr>
              <a:t>Mutation Research</a:t>
            </a:r>
            <a:r>
              <a:rPr lang="en-CA" sz="1050" dirty="0">
                <a:solidFill>
                  <a:srgbClr val="002060"/>
                </a:solidFill>
                <a:latin typeface="Calibri" panose="020F0502020204030204" pitchFamily="34" charset="0"/>
              </a:rPr>
              <a:t>, 783:55-65.</a:t>
            </a:r>
            <a:endParaRPr lang="en-US" sz="10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943" y="2554492"/>
            <a:ext cx="39098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solidFill>
                  <a:srgbClr val="002060"/>
                </a:solidFill>
                <a:latin typeface="Calibri" panose="020F0502020204030204" pitchFamily="34" charset="0"/>
              </a:rPr>
              <a:t>MacGregor et al., 2015. </a:t>
            </a:r>
            <a:r>
              <a:rPr lang="en-CA" sz="1050" i="1" dirty="0">
                <a:solidFill>
                  <a:srgbClr val="002060"/>
                </a:solidFill>
                <a:latin typeface="Calibri" panose="020F0502020204030204" pitchFamily="34" charset="0"/>
              </a:rPr>
              <a:t>Mutation Research</a:t>
            </a:r>
            <a:r>
              <a:rPr lang="en-CA" sz="1050" dirty="0">
                <a:solidFill>
                  <a:srgbClr val="002060"/>
                </a:solidFill>
                <a:latin typeface="Calibri" panose="020F0502020204030204" pitchFamily="34" charset="0"/>
              </a:rPr>
              <a:t>, 783:66-78.</a:t>
            </a:r>
            <a:endParaRPr lang="en-US" sz="10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565E1C-5E02-CCAA-D3D8-277B3DC31A7A}"/>
              </a:ext>
            </a:extLst>
          </p:cNvPr>
          <p:cNvSpPr/>
          <p:nvPr/>
        </p:nvSpPr>
        <p:spPr bwMode="auto">
          <a:xfrm>
            <a:off x="35496" y="102393"/>
            <a:ext cx="9018385" cy="48221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" y="4463654"/>
            <a:ext cx="9143999" cy="679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05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02" y="778282"/>
            <a:ext cx="1925462" cy="172536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56" y="502486"/>
            <a:ext cx="1513145" cy="2216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own Arrow 12"/>
          <p:cNvSpPr/>
          <p:nvPr/>
        </p:nvSpPr>
        <p:spPr>
          <a:xfrm rot="16200000">
            <a:off x="4525924" y="1359744"/>
            <a:ext cx="562721" cy="3030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13">
              <a:latin typeface="Calibri" panose="020F050202020403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4331858" y="-98430"/>
            <a:ext cx="402717" cy="85635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013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11" y="4370393"/>
            <a:ext cx="8538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latin typeface="Calibri" panose="020F0502020204030204" pitchFamily="34" charset="0"/>
              </a:rPr>
              <a:t>Genotoxic Administered Equivalent Dose (G-AED; mg/kg </a:t>
            </a:r>
            <a:r>
              <a:rPr lang="en-CA" dirty="0" err="1">
                <a:latin typeface="Calibri" panose="020F0502020204030204" pitchFamily="34" charset="0"/>
              </a:rPr>
              <a:t>bw</a:t>
            </a:r>
            <a:r>
              <a:rPr lang="en-CA" dirty="0">
                <a:latin typeface="Calibri" panose="020F0502020204030204" pitchFamily="34" charset="0"/>
              </a:rPr>
              <a:t>/day)</a:t>
            </a:r>
          </a:p>
        </p:txBody>
      </p:sp>
      <p:sp>
        <p:nvSpPr>
          <p:cNvPr id="17" name="Down Arrow 16"/>
          <p:cNvSpPr/>
          <p:nvPr/>
        </p:nvSpPr>
        <p:spPr>
          <a:xfrm rot="16200000">
            <a:off x="6856544" y="1361213"/>
            <a:ext cx="562721" cy="3000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13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047" y="2401395"/>
            <a:ext cx="1474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rgbClr val="002060"/>
                </a:solidFill>
                <a:latin typeface="Calibri" panose="020F0502020204030204" pitchFamily="34" charset="0"/>
              </a:rPr>
              <a:t>Concentration-Response Modeling to Determine </a:t>
            </a:r>
            <a:r>
              <a:rPr lang="en-CA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PoD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6993" y="2712638"/>
            <a:ext cx="1523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>
                <a:solidFill>
                  <a:srgbClr val="002060"/>
                </a:solidFill>
                <a:latin typeface="Calibri" panose="020F0502020204030204" pitchFamily="34" charset="0"/>
              </a:rPr>
              <a:t>in vitro </a:t>
            </a:r>
            <a:r>
              <a:rPr lang="en-CA" sz="1400" dirty="0">
                <a:solidFill>
                  <a:srgbClr val="002060"/>
                </a:solidFill>
                <a:latin typeface="Calibri" panose="020F0502020204030204" pitchFamily="34" charset="0"/>
              </a:rPr>
              <a:t>to </a:t>
            </a:r>
            <a:r>
              <a:rPr lang="en-CA" sz="1400" i="1" dirty="0">
                <a:solidFill>
                  <a:srgbClr val="002060"/>
                </a:solidFill>
                <a:latin typeface="Calibri" panose="020F0502020204030204" pitchFamily="34" charset="0"/>
              </a:rPr>
              <a:t>in vivo</a:t>
            </a:r>
            <a:endParaRPr lang="en-CA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1400" dirty="0">
                <a:solidFill>
                  <a:srgbClr val="002060"/>
                </a:solidFill>
                <a:latin typeface="Calibri" panose="020F0502020204030204" pitchFamily="34" charset="0"/>
              </a:rPr>
              <a:t>Extrapolation (IVIVE)</a:t>
            </a:r>
          </a:p>
        </p:txBody>
      </p:sp>
      <p:pic>
        <p:nvPicPr>
          <p:cNvPr id="26" name="Picture 14" descr="Image result for 6-well pla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r="18645" b="17246"/>
          <a:stretch/>
        </p:blipFill>
        <p:spPr bwMode="auto">
          <a:xfrm>
            <a:off x="3585362" y="2836056"/>
            <a:ext cx="998754" cy="4162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06" y="1447620"/>
            <a:ext cx="954792" cy="59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 descr="Image result for microflow litr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21" y="2145777"/>
            <a:ext cx="1041240" cy="5525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42946" y="1668817"/>
            <a:ext cx="900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err="1">
                <a:solidFill>
                  <a:srgbClr val="002060"/>
                </a:solidFill>
                <a:latin typeface="Calibri" panose="020F0502020204030204" pitchFamily="34" charset="0"/>
              </a:rPr>
              <a:t>MultiFlow</a:t>
            </a:r>
            <a:r>
              <a:rPr lang="en-CA" sz="1100" dirty="0">
                <a:solidFill>
                  <a:srgbClr val="002060"/>
                </a:solidFill>
                <a:latin typeface="Calibri" panose="020F0502020204030204" pitchFamily="34" charset="0"/>
              </a:rPr>
              <a:t>®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7307" y="2338000"/>
            <a:ext cx="891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err="1">
                <a:solidFill>
                  <a:srgbClr val="002060"/>
                </a:solidFill>
                <a:latin typeface="Calibri" panose="020F0502020204030204" pitchFamily="34" charset="0"/>
              </a:rPr>
              <a:t>MicroFlow</a:t>
            </a:r>
            <a:r>
              <a:rPr lang="en-CA" sz="1100" dirty="0">
                <a:solidFill>
                  <a:srgbClr val="002060"/>
                </a:solidFill>
                <a:latin typeface="Calibri" panose="020F0502020204030204" pitchFamily="34" charset="0"/>
              </a:rPr>
              <a:t>®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47307" y="2933837"/>
            <a:ext cx="891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rgbClr val="002060"/>
                </a:solidFill>
                <a:latin typeface="Calibri" panose="020F0502020204030204" pitchFamily="34" charset="0"/>
              </a:rPr>
              <a:t>TGR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5629" r="13475" b="13067"/>
          <a:stretch/>
        </p:blipFill>
        <p:spPr bwMode="auto">
          <a:xfrm>
            <a:off x="3601515" y="832128"/>
            <a:ext cx="989764" cy="4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Image result for AmesI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5" b="13925"/>
          <a:stretch/>
        </p:blipFill>
        <p:spPr bwMode="auto">
          <a:xfrm>
            <a:off x="3584042" y="234870"/>
            <a:ext cx="1025046" cy="494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742946" y="985246"/>
            <a:ext cx="900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err="1">
                <a:solidFill>
                  <a:srgbClr val="002060"/>
                </a:solidFill>
                <a:latin typeface="Calibri" panose="020F0502020204030204" pitchFamily="34" charset="0"/>
              </a:rPr>
              <a:t>CometChip</a:t>
            </a:r>
            <a:r>
              <a:rPr lang="en-CA" sz="1100" dirty="0">
                <a:solidFill>
                  <a:srgbClr val="002060"/>
                </a:solidFill>
                <a:latin typeface="Calibri" panose="020F0502020204030204" pitchFamily="34" charset="0"/>
              </a:rPr>
              <a:t>®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42946" y="350937"/>
            <a:ext cx="900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rgbClr val="002060"/>
                </a:solidFill>
                <a:latin typeface="Calibri" panose="020F0502020204030204" pitchFamily="34" charset="0"/>
              </a:rPr>
              <a:t>Ames II</a:t>
            </a:r>
          </a:p>
        </p:txBody>
      </p:sp>
      <p:pic>
        <p:nvPicPr>
          <p:cNvPr id="45" name="Picture 44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 r="1563"/>
          <a:stretch/>
        </p:blipFill>
        <p:spPr bwMode="auto">
          <a:xfrm>
            <a:off x="3563422" y="3373077"/>
            <a:ext cx="1063172" cy="629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47307" y="3540496"/>
            <a:ext cx="891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err="1">
                <a:solidFill>
                  <a:srgbClr val="002060"/>
                </a:solidFill>
                <a:latin typeface="Calibri" panose="020F0502020204030204" pitchFamily="34" charset="0"/>
              </a:rPr>
              <a:t>TGx</a:t>
            </a:r>
            <a:r>
              <a:rPr lang="en-CA" sz="1100" dirty="0">
                <a:solidFill>
                  <a:srgbClr val="002060"/>
                </a:solidFill>
                <a:latin typeface="Calibri" panose="020F0502020204030204" pitchFamily="34" charset="0"/>
              </a:rPr>
              <a:t>-DDI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6641" y="3875757"/>
            <a:ext cx="26999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solidFill>
                  <a:srgbClr val="DC5A33"/>
                </a:solidFill>
                <a:latin typeface="Calibri" panose="020F0502020204030204" pitchFamily="34" charset="0"/>
                <a:hlinkClick r:id="rId11"/>
              </a:rPr>
              <a:t>https://mbeal.shinyapps.io/genetox21_app/</a:t>
            </a:r>
            <a:r>
              <a:rPr lang="en-CA" sz="1050" dirty="0">
                <a:solidFill>
                  <a:srgbClr val="DC5A33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738FDEB7-7D52-9245-A5D1-BCF1F1B558CA}"/>
              </a:ext>
            </a:extLst>
          </p:cNvPr>
          <p:cNvSpPr txBox="1">
            <a:spLocks/>
          </p:cNvSpPr>
          <p:nvPr/>
        </p:nvSpPr>
        <p:spPr>
          <a:xfrm>
            <a:off x="164449" y="1689963"/>
            <a:ext cx="2446609" cy="735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IVIVE – Converting GeneTox</a:t>
            </a:r>
            <a:r>
              <a:rPr lang="en-CA" baseline="-25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21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CA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In Vitro 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Concentrations to </a:t>
            </a:r>
            <a:r>
              <a:rPr lang="en-CA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In Vivo 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Doses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12" y="4851023"/>
            <a:ext cx="9175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rgbClr val="002060"/>
                </a:solidFill>
                <a:latin typeface="Calibri" panose="020F0502020204030204" pitchFamily="34" charset="0"/>
              </a:rPr>
              <a:t>See: Science Approach Document (</a:t>
            </a:r>
            <a:r>
              <a:rPr lang="en-CA" sz="800" dirty="0" err="1">
                <a:solidFill>
                  <a:srgbClr val="002060"/>
                </a:solidFill>
                <a:latin typeface="Calibri" panose="020F0502020204030204" pitchFamily="34" charset="0"/>
              </a:rPr>
              <a:t>SciAD</a:t>
            </a:r>
            <a:r>
              <a:rPr lang="en-CA" sz="800" dirty="0">
                <a:solidFill>
                  <a:srgbClr val="002060"/>
                </a:solidFill>
                <a:latin typeface="Calibri" panose="020F0502020204030204" pitchFamily="34" charset="0"/>
              </a:rPr>
              <a:t>) – Bioactivity Exposure Ratio: Application in Priority Setting and Risk Assessment. </a:t>
            </a:r>
          </a:p>
          <a:p>
            <a:r>
              <a:rPr lang="en-CA" sz="800" dirty="0">
                <a:solidFill>
                  <a:srgbClr val="002060"/>
                </a:solidFill>
                <a:latin typeface="Calibri" panose="020F0502020204030204" pitchFamily="34" charset="0"/>
              </a:rPr>
              <a:t>https://www.canada.ca/content/dam/eccc/documents/pdf/pded/bioactivity-exposure-ratio/Science-approach-document-bioactivity-exposure-ratio.pdf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BE8F-C462-4D53-8DCC-2F315CD52B9A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7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7" grpId="0" animBg="1"/>
      <p:bldP spid="18" grpId="0"/>
      <p:bldP spid="19" grpId="0"/>
      <p:bldP spid="30" grpId="0"/>
      <p:bldP spid="33" grpId="0"/>
      <p:bldP spid="34" grpId="0"/>
      <p:bldP spid="43" grpId="0"/>
      <p:bldP spid="44" grpId="0"/>
      <p:bldP spid="46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173" y="687007"/>
            <a:ext cx="6015548" cy="41889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500" dirty="0"/>
              <a:t>Mammalian assays for in vitro genotoxicity assessment 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500" dirty="0"/>
              <a:t>Strategies for quantitative interpretation of in vitro concentration-response data, i.e., </a:t>
            </a:r>
            <a:r>
              <a:rPr lang="en-CA" sz="1500" dirty="0" err="1"/>
              <a:t>PoD</a:t>
            </a:r>
            <a:r>
              <a:rPr lang="en-CA" sz="1500" dirty="0"/>
              <a:t> (point of departure) determination 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500" dirty="0"/>
              <a:t>Toxicokinetic models to support interpretation of in vitro data in an in vivo context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500" dirty="0"/>
              <a:t>Advanced in vitro systems for genotoxicity assessment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500" dirty="0"/>
              <a:t>Uncertainties and limitations associated with interpretation of in vitro data in an in vivo context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CA" sz="1500" dirty="0"/>
              <a:t>The utility of in vitro for human health risk assessment regulatory decision-making </a:t>
            </a: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endParaRPr lang="en-CA" sz="15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0172" y="165482"/>
            <a:ext cx="8407800" cy="423250"/>
          </a:xfrm>
        </p:spPr>
        <p:txBody>
          <a:bodyPr/>
          <a:lstStyle/>
          <a:p>
            <a:r>
              <a:rPr lang="en-CA" dirty="0"/>
              <a:t>IVIVE Outline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32B56D-F8B9-5D66-BE14-BD50026B5936}"/>
              </a:ext>
            </a:extLst>
          </p:cNvPr>
          <p:cNvSpPr/>
          <p:nvPr/>
        </p:nvSpPr>
        <p:spPr>
          <a:xfrm>
            <a:off x="6436360" y="822960"/>
            <a:ext cx="175261" cy="2252846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05A3D-1BEC-405F-01A9-12E8FB97A069}"/>
              </a:ext>
            </a:extLst>
          </p:cNvPr>
          <p:cNvSpPr txBox="1"/>
          <p:nvPr/>
        </p:nvSpPr>
        <p:spPr>
          <a:xfrm>
            <a:off x="6654800" y="1753800"/>
            <a:ext cx="188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State of the Science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3540BAE-C3AA-2438-6DD6-DBC9A7E9FA30}"/>
              </a:ext>
            </a:extLst>
          </p:cNvPr>
          <p:cNvSpPr/>
          <p:nvPr/>
        </p:nvSpPr>
        <p:spPr>
          <a:xfrm>
            <a:off x="6433821" y="3281449"/>
            <a:ext cx="177800" cy="5130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61B7E-6368-BDF1-4B06-F7D7E7DA6E50}"/>
              </a:ext>
            </a:extLst>
          </p:cNvPr>
          <p:cNvSpPr txBox="1"/>
          <p:nvPr/>
        </p:nvSpPr>
        <p:spPr>
          <a:xfrm>
            <a:off x="6654800" y="3303906"/>
            <a:ext cx="19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Persistent Challenges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ECD1BE4-7693-E9F4-9DD9-D36B4D354D66}"/>
              </a:ext>
            </a:extLst>
          </p:cNvPr>
          <p:cNvSpPr/>
          <p:nvPr/>
        </p:nvSpPr>
        <p:spPr>
          <a:xfrm>
            <a:off x="6455704" y="4232078"/>
            <a:ext cx="177800" cy="5130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42659-9835-12FB-9D83-B4F8BE3C91C7}"/>
              </a:ext>
            </a:extLst>
          </p:cNvPr>
          <p:cNvSpPr txBox="1"/>
          <p:nvPr/>
        </p:nvSpPr>
        <p:spPr>
          <a:xfrm>
            <a:off x="6613104" y="4303912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BB807-CBC7-D688-4BAB-1A5D868CE0A4}"/>
              </a:ext>
            </a:extLst>
          </p:cNvPr>
          <p:cNvSpPr txBox="1"/>
          <p:nvPr/>
        </p:nvSpPr>
        <p:spPr>
          <a:xfrm>
            <a:off x="0" y="4853881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Dr. Marc Beal</a:t>
            </a:r>
          </a:p>
        </p:txBody>
      </p:sp>
    </p:spTree>
    <p:extLst>
      <p:ext uri="{BB962C8B-B14F-4D97-AF65-F5344CB8AC3E}">
        <p14:creationId xmlns:p14="http://schemas.microsoft.com/office/powerpoint/2010/main" val="1617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 animBg="1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180528" y="65799"/>
            <a:ext cx="9207182" cy="423250"/>
          </a:xfrm>
        </p:spPr>
        <p:txBody>
          <a:bodyPr/>
          <a:lstStyle/>
          <a:p>
            <a:r>
              <a:rPr lang="en-CA" dirty="0"/>
              <a:t>Mammalian assays for in vitro genotoxicity assessment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03535"/>
              </p:ext>
            </p:extLst>
          </p:nvPr>
        </p:nvGraphicFramePr>
        <p:xfrm>
          <a:off x="106298" y="419508"/>
          <a:ext cx="8931404" cy="45039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20366">
                  <a:extLst>
                    <a:ext uri="{9D8B030D-6E8A-4147-A177-3AD203B41FA5}">
                      <a16:colId xmlns:a16="http://schemas.microsoft.com/office/drawing/2014/main" val="185997715"/>
                    </a:ext>
                  </a:extLst>
                </a:gridCol>
                <a:gridCol w="1390514">
                  <a:extLst>
                    <a:ext uri="{9D8B030D-6E8A-4147-A177-3AD203B41FA5}">
                      <a16:colId xmlns:a16="http://schemas.microsoft.com/office/drawing/2014/main" val="3868804007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181170351"/>
                    </a:ext>
                  </a:extLst>
                </a:gridCol>
                <a:gridCol w="1925079">
                  <a:extLst>
                    <a:ext uri="{9D8B030D-6E8A-4147-A177-3AD203B41FA5}">
                      <a16:colId xmlns:a16="http://schemas.microsoft.com/office/drawing/2014/main" val="2614807492"/>
                    </a:ext>
                  </a:extLst>
                </a:gridCol>
                <a:gridCol w="887612">
                  <a:extLst>
                    <a:ext uri="{9D8B030D-6E8A-4147-A177-3AD203B41FA5}">
                      <a16:colId xmlns:a16="http://schemas.microsoft.com/office/drawing/2014/main" val="2494042503"/>
                    </a:ext>
                  </a:extLst>
                </a:gridCol>
                <a:gridCol w="1390401">
                  <a:extLst>
                    <a:ext uri="{9D8B030D-6E8A-4147-A177-3AD203B41FA5}">
                      <a16:colId xmlns:a16="http://schemas.microsoft.com/office/drawing/2014/main" val="27930636"/>
                    </a:ext>
                  </a:extLst>
                </a:gridCol>
                <a:gridCol w="386283">
                  <a:extLst>
                    <a:ext uri="{9D8B030D-6E8A-4147-A177-3AD203B41FA5}">
                      <a16:colId xmlns:a16="http://schemas.microsoft.com/office/drawing/2014/main" val="707347592"/>
                    </a:ext>
                  </a:extLst>
                </a:gridCol>
                <a:gridCol w="926262">
                  <a:extLst>
                    <a:ext uri="{9D8B030D-6E8A-4147-A177-3AD203B41FA5}">
                      <a16:colId xmlns:a16="http://schemas.microsoft.com/office/drawing/2014/main" val="3860067278"/>
                    </a:ext>
                  </a:extLst>
                </a:gridCol>
              </a:tblGrid>
              <a:tr h="676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Full assay name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Endpoint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Cell type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chemeClr val="tx1"/>
                          </a:solidFill>
                          <a:effectLst/>
                        </a:rPr>
                        <a:t>Can be carried out in human cells?</a:t>
                      </a: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Metabolism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TG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High(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)-throughput option?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703444"/>
                  </a:ext>
                </a:extLst>
              </a:tr>
              <a:tr h="676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Gene Mutation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in vitro mammalian FE1 transgene mutation assay (i.e., FE1 TGR assay)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Transgene (lacZ) forward mutation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FE1 cells (MutaMouse pulmonary epithelial cells)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Metabolically competent and can be tested with S9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76073981"/>
                  </a:ext>
                </a:extLst>
              </a:tr>
              <a:tr h="11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Chromosomal Damage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In vitro mammalian cell micronucleus test (i.e., 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MNvit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Clastogenicity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aneugenicity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Various cell lines or human or other 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mamalian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 peripheral blood lymphocytes. Validated cell lines include CHO, V79, CHL/IU (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chinese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 hamster), L5178Y (mouse), and TK6 (human)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Can use metabolically competent cells or S9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TG487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extLst>
                  <a:ext uri="{0D108BD9-81ED-4DB2-BD59-A6C34878D82A}">
                    <a16:rowId xmlns:a16="http://schemas.microsoft.com/office/drawing/2014/main" val="3870776591"/>
                  </a:ext>
                </a:extLst>
              </a:tr>
              <a:tr h="50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MultiFlow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™ assay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DNA damage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Any, most commonly TK6 (human </a:t>
                      </a: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</a:rPr>
                        <a:t>lymphoblastoid</a:t>
                      </a: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Can use metabolically competent cells or S9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extLst>
                  <a:ext uri="{0D108BD9-81ED-4DB2-BD59-A6C34878D82A}">
                    <a16:rowId xmlns:a16="http://schemas.microsoft.com/office/drawing/2014/main" val="2476742200"/>
                  </a:ext>
                </a:extLst>
              </a:tr>
              <a:tr h="455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ToxTracker®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DNA damage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6 mouse embryonic stem cell reporter cell lines (GFP)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Tested with and without S9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extLst>
                  <a:ext uri="{0D108BD9-81ED-4DB2-BD59-A6C34878D82A}">
                    <a16:rowId xmlns:a16="http://schemas.microsoft.com/office/drawing/2014/main" val="3493901576"/>
                  </a:ext>
                </a:extLst>
              </a:tr>
              <a:tr h="672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PrediScreen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DNA Damage</a:t>
                      </a: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Various human cell lines - published data in HepG2 (liver), LS-174T (colon) and ACHN (renal)</a:t>
                      </a: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</a:rPr>
                        <a:t>Can use metabolically competent cells or S9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28476" marR="28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28476" marR="28476" marT="0" marB="0" anchor="ctr"/>
                </a:tc>
                <a:extLst>
                  <a:ext uri="{0D108BD9-81ED-4DB2-BD59-A6C34878D82A}">
                    <a16:rowId xmlns:a16="http://schemas.microsoft.com/office/drawing/2014/main" val="299709198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853881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Dr. Alexandra Long</a:t>
            </a:r>
          </a:p>
        </p:txBody>
      </p:sp>
    </p:spTree>
    <p:extLst>
      <p:ext uri="{BB962C8B-B14F-4D97-AF65-F5344CB8AC3E}">
        <p14:creationId xmlns:p14="http://schemas.microsoft.com/office/powerpoint/2010/main" val="20331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172" y="843558"/>
            <a:ext cx="8407801" cy="4025912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A challenge with applying in vitro data in risk assessment is the lack of human equivalency.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 err="1"/>
              <a:t>Toxicokinetic</a:t>
            </a:r>
            <a:r>
              <a:rPr lang="en-CA" sz="1500" dirty="0"/>
              <a:t> models help establish the human dose equivalency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In vitro concentrations inducing genotoxicity can be converted into a human administered equivalent doses (</a:t>
            </a:r>
            <a:r>
              <a:rPr lang="en-CA" sz="1500" b="1" dirty="0"/>
              <a:t>AED</a:t>
            </a:r>
            <a:r>
              <a:rPr lang="en-CA" sz="1500" dirty="0"/>
              <a:t>) that are biologically relevant for risk assessment (i.e., mg/kg </a:t>
            </a:r>
            <a:r>
              <a:rPr lang="en-CA" sz="1500" dirty="0" err="1"/>
              <a:t>bw</a:t>
            </a:r>
            <a:r>
              <a:rPr lang="en-CA" sz="1500" dirty="0"/>
              <a:t>/day).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Achieved using </a:t>
            </a:r>
            <a:r>
              <a:rPr lang="en-CA" sz="1500" i="1" dirty="0"/>
              <a:t>in vitro </a:t>
            </a:r>
            <a:r>
              <a:rPr lang="en-CA" sz="1500" dirty="0"/>
              <a:t>to</a:t>
            </a:r>
            <a:r>
              <a:rPr lang="en-CA" sz="1500" i="1" dirty="0"/>
              <a:t> in vivo </a:t>
            </a:r>
            <a:r>
              <a:rPr lang="en-CA" sz="1500" dirty="0"/>
              <a:t>extrapolation (</a:t>
            </a:r>
            <a:r>
              <a:rPr lang="en-CA" sz="1500" b="1" dirty="0"/>
              <a:t>IVIVE</a:t>
            </a:r>
            <a:r>
              <a:rPr lang="en-CA" sz="1500" dirty="0"/>
              <a:t>)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Various </a:t>
            </a:r>
            <a:r>
              <a:rPr lang="en-CA" sz="1500" dirty="0" err="1"/>
              <a:t>toxicokinetic</a:t>
            </a:r>
            <a:r>
              <a:rPr lang="en-CA" sz="1500" dirty="0"/>
              <a:t> considerations need to be taken into account.</a:t>
            </a:r>
          </a:p>
          <a:p>
            <a:pPr marL="514350" lvl="1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How much of the chemical makes it into the cell (i.e., in vitro disposition)?</a:t>
            </a:r>
          </a:p>
          <a:p>
            <a:pPr marL="514350" lvl="1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What is the expected absorption, distribution, metabolism, and excretion (ADME) of the chemical in animals (i.e., in vivo disposition)?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0172" y="204284"/>
            <a:ext cx="8407800" cy="423250"/>
          </a:xfrm>
        </p:spPr>
        <p:txBody>
          <a:bodyPr/>
          <a:lstStyle/>
          <a:p>
            <a:r>
              <a:rPr lang="en-CA" dirty="0"/>
              <a:t>Toxicokinetic Models Supporting Interpretation of in vitro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99D9B-C4DE-712C-30CF-A8833AA4B329}"/>
              </a:ext>
            </a:extLst>
          </p:cNvPr>
          <p:cNvSpPr txBox="1"/>
          <p:nvPr/>
        </p:nvSpPr>
        <p:spPr>
          <a:xfrm>
            <a:off x="3563888" y="4866714"/>
            <a:ext cx="6015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</a:rPr>
              <a:t>Administered Equivalent Dose (G-AED; mg/kg </a:t>
            </a:r>
            <a:r>
              <a:rPr lang="en-CA" dirty="0" err="1">
                <a:solidFill>
                  <a:schemeClr val="bg1"/>
                </a:solidFill>
                <a:latin typeface="Calibri" panose="020F0502020204030204" pitchFamily="34" charset="0"/>
              </a:rPr>
              <a:t>bw</a:t>
            </a:r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</a:rPr>
              <a:t>/day)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7E768-1198-1819-EF7D-EF889F895247}"/>
              </a:ext>
            </a:extLst>
          </p:cNvPr>
          <p:cNvSpPr txBox="1"/>
          <p:nvPr/>
        </p:nvSpPr>
        <p:spPr>
          <a:xfrm>
            <a:off x="0" y="4853881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Dr. Marc Beal</a:t>
            </a:r>
          </a:p>
        </p:txBody>
      </p:sp>
    </p:spTree>
    <p:extLst>
      <p:ext uri="{BB962C8B-B14F-4D97-AF65-F5344CB8AC3E}">
        <p14:creationId xmlns:p14="http://schemas.microsoft.com/office/powerpoint/2010/main" val="17219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A289AF-D790-262C-CCA3-7484F5262087}"/>
              </a:ext>
            </a:extLst>
          </p:cNvPr>
          <p:cNvSpPr/>
          <p:nvPr/>
        </p:nvSpPr>
        <p:spPr bwMode="auto">
          <a:xfrm>
            <a:off x="152648" y="1748110"/>
            <a:ext cx="5241058" cy="31278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464" y="898369"/>
            <a:ext cx="8779216" cy="816005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There are a few recent examples where </a:t>
            </a:r>
            <a:r>
              <a:rPr lang="en-CA" sz="1500" dirty="0" err="1"/>
              <a:t>toxicokinetics</a:t>
            </a:r>
            <a:r>
              <a:rPr lang="en-CA" sz="1500" dirty="0"/>
              <a:t> modeling has been used to support use of in vitro </a:t>
            </a:r>
            <a:r>
              <a:rPr lang="en-CA" sz="1500" dirty="0" err="1"/>
              <a:t>genetox</a:t>
            </a:r>
            <a:r>
              <a:rPr lang="en-CA" sz="1500" dirty="0"/>
              <a:t> data for risk assessment.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02" y="3847461"/>
            <a:ext cx="3234470" cy="773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8080" y="1653468"/>
            <a:ext cx="5501786" cy="293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FF0000"/>
                </a:solidFill>
                <a:latin typeface="+mn-lt"/>
              </a:rPr>
              <a:t>AEDs derived from chromosome damage data for risk assessment (Kuo et al. 2022. Arch </a:t>
            </a:r>
            <a:r>
              <a:rPr lang="en-CA" sz="1500" dirty="0" err="1">
                <a:solidFill>
                  <a:srgbClr val="FF0000"/>
                </a:solidFill>
                <a:latin typeface="+mn-lt"/>
              </a:rPr>
              <a:t>Tox</a:t>
            </a:r>
            <a:r>
              <a:rPr lang="en-CA" sz="1500" dirty="0">
                <a:solidFill>
                  <a:srgbClr val="FF0000"/>
                </a:solidFill>
                <a:latin typeface="+mn-lt"/>
              </a:rPr>
              <a:t> 96).</a:t>
            </a:r>
          </a:p>
          <a:p>
            <a:pPr marL="514350" lvl="1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rgbClr val="FF0000"/>
                </a:solidFill>
                <a:latin typeface="+mn-lt"/>
              </a:rPr>
              <a:t>AEDs derived from multiple in vitro assays tested in established </a:t>
            </a:r>
            <a:r>
              <a:rPr lang="en-CA" sz="1500" dirty="0" err="1">
                <a:solidFill>
                  <a:srgbClr val="FF0000"/>
                </a:solidFill>
                <a:latin typeface="+mn-lt"/>
              </a:rPr>
              <a:t>genotoxicants</a:t>
            </a:r>
            <a:r>
              <a:rPr lang="en-CA" sz="1500" dirty="0">
                <a:solidFill>
                  <a:srgbClr val="FF0000"/>
                </a:solidFill>
                <a:latin typeface="+mn-lt"/>
              </a:rPr>
              <a:t> (Beal et al. 2022. EMM).</a:t>
            </a:r>
          </a:p>
          <a:p>
            <a:pPr marL="514350" lvl="1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500" dirty="0" err="1">
                <a:solidFill>
                  <a:srgbClr val="404040"/>
                </a:solidFill>
                <a:latin typeface="+mn-lt"/>
              </a:rPr>
              <a:t>Toxicokinetics</a:t>
            </a:r>
            <a:r>
              <a:rPr lang="en-CA" sz="1500" dirty="0">
                <a:solidFill>
                  <a:srgbClr val="404040"/>
                </a:solidFill>
                <a:latin typeface="+mn-lt"/>
              </a:rPr>
              <a:t> used to support the ranking of genotoxic potency of DNA reactive plant alkaloids (</a:t>
            </a:r>
            <a:r>
              <a:rPr lang="en-CA" sz="1500" dirty="0" err="1">
                <a:solidFill>
                  <a:srgbClr val="404040"/>
                </a:solidFill>
                <a:latin typeface="+mn-lt"/>
              </a:rPr>
              <a:t>Schrenk</a:t>
            </a:r>
            <a:r>
              <a:rPr lang="en-CA" sz="1500" dirty="0">
                <a:solidFill>
                  <a:srgbClr val="404040"/>
                </a:solidFill>
                <a:latin typeface="+mn-lt"/>
              </a:rPr>
              <a:t> et al. 2022. Planta Med 88).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502" y="2721116"/>
            <a:ext cx="3378994" cy="1021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502" y="1578698"/>
            <a:ext cx="3234470" cy="1072684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0172" y="204284"/>
            <a:ext cx="8407800" cy="423250"/>
          </a:xfrm>
        </p:spPr>
        <p:txBody>
          <a:bodyPr/>
          <a:lstStyle/>
          <a:p>
            <a:r>
              <a:rPr lang="en-CA" dirty="0"/>
              <a:t>Toxicokinetic Models Supporting Interpretation of in vitro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CE7B8-EC19-54CE-264E-9C69F71045CB}"/>
              </a:ext>
            </a:extLst>
          </p:cNvPr>
          <p:cNvSpPr txBox="1"/>
          <p:nvPr/>
        </p:nvSpPr>
        <p:spPr>
          <a:xfrm>
            <a:off x="0" y="4853881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Dr. Marc Beal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F692C-CB5A-6D7F-CFF6-1CE509865D45}"/>
              </a:ext>
            </a:extLst>
          </p:cNvPr>
          <p:cNvSpPr txBox="1"/>
          <p:nvPr/>
        </p:nvSpPr>
        <p:spPr>
          <a:xfrm>
            <a:off x="3563888" y="4866714"/>
            <a:ext cx="6015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</a:rPr>
              <a:t>Administered Equivalent Dose (G-AED; mg/kg </a:t>
            </a:r>
            <a:r>
              <a:rPr lang="en-CA" dirty="0" err="1">
                <a:solidFill>
                  <a:schemeClr val="bg1"/>
                </a:solidFill>
                <a:latin typeface="Calibri" panose="020F0502020204030204" pitchFamily="34" charset="0"/>
              </a:rPr>
              <a:t>bw</a:t>
            </a:r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</a:rPr>
              <a:t>/day)</a:t>
            </a:r>
          </a:p>
        </p:txBody>
      </p:sp>
    </p:spTree>
    <p:extLst>
      <p:ext uri="{BB962C8B-B14F-4D97-AF65-F5344CB8AC3E}">
        <p14:creationId xmlns:p14="http://schemas.microsoft.com/office/powerpoint/2010/main" val="378285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E0898-DEC7-C4F4-E37D-90B86D043999}"/>
              </a:ext>
            </a:extLst>
          </p:cNvPr>
          <p:cNvSpPr/>
          <p:nvPr/>
        </p:nvSpPr>
        <p:spPr bwMode="auto">
          <a:xfrm>
            <a:off x="-13128" y="626696"/>
            <a:ext cx="9136780" cy="44728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F9474-1588-E2CC-35B3-CEAE9879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72" y="43980"/>
            <a:ext cx="8407800" cy="423250"/>
          </a:xfrm>
        </p:spPr>
        <p:txBody>
          <a:bodyPr/>
          <a:lstStyle/>
          <a:p>
            <a:r>
              <a:rPr lang="en-CA" sz="2300" dirty="0"/>
              <a:t>Simplified IVIVE Models Allow for Broader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6D96-BB32-B922-EA18-D00FDFB49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ADDB6-8016-7926-4A1F-C2C7CBE1A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9" b="8907"/>
          <a:stretch/>
        </p:blipFill>
        <p:spPr>
          <a:xfrm>
            <a:off x="5120967" y="748384"/>
            <a:ext cx="1694572" cy="1547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2A31B-E704-7DED-5197-7CEF5D6273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36" y="1233132"/>
            <a:ext cx="2227017" cy="308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C46A1F2-D35D-FB37-B94E-03B21FA0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36" y="2484022"/>
            <a:ext cx="1487027" cy="7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 result for distribution curve">
            <a:extLst>
              <a:ext uri="{FF2B5EF4-FFF2-40B4-BE49-F238E27FC236}">
                <a16:creationId xmlns:a16="http://schemas.microsoft.com/office/drawing/2014/main" id="{C34C9FEC-EFD5-C5E1-D114-1C30109B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66" y="3635064"/>
            <a:ext cx="1733766" cy="6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F1B250-25FE-9A47-1F27-3E4B48356200}"/>
              </a:ext>
            </a:extLst>
          </p:cNvPr>
          <p:cNvSpPr txBox="1"/>
          <p:nvPr/>
        </p:nvSpPr>
        <p:spPr>
          <a:xfrm>
            <a:off x="5119257" y="3383584"/>
            <a:ext cx="182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Distribution of </a:t>
            </a:r>
            <a:r>
              <a:rPr lang="en-CA" sz="1400" dirty="0" err="1"/>
              <a:t>C</a:t>
            </a:r>
            <a:r>
              <a:rPr lang="en-CA" sz="1400" baseline="-25000" dirty="0" err="1"/>
              <a:t>ss</a:t>
            </a:r>
            <a:endParaRPr lang="en-CA" sz="1400" baseline="-25000" dirty="0"/>
          </a:p>
        </p:txBody>
      </p:sp>
      <p:pic>
        <p:nvPicPr>
          <p:cNvPr id="10" name="Picture 2" descr="Image result for plasma protein binding assay">
            <a:extLst>
              <a:ext uri="{FF2B5EF4-FFF2-40B4-BE49-F238E27FC236}">
                <a16:creationId xmlns:a16="http://schemas.microsoft.com/office/drawing/2014/main" id="{84C5EED8-620D-A5E0-2B89-A61D9E90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8" y="1156111"/>
            <a:ext cx="1342159" cy="8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rimary hepatocytes">
            <a:extLst>
              <a:ext uri="{FF2B5EF4-FFF2-40B4-BE49-F238E27FC236}">
                <a16:creationId xmlns:a16="http://schemas.microsoft.com/office/drawing/2014/main" id="{A72D6A21-195E-DD85-B2A5-874AC854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8" y="2814306"/>
            <a:ext cx="1342159" cy="13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0A8CD-34E9-9979-0390-02964E71D978}"/>
              </a:ext>
            </a:extLst>
          </p:cNvPr>
          <p:cNvSpPr txBox="1"/>
          <p:nvPr/>
        </p:nvSpPr>
        <p:spPr>
          <a:xfrm>
            <a:off x="579338" y="610789"/>
            <a:ext cx="182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Plasma Protein Binding Assay</a:t>
            </a:r>
            <a:endParaRPr lang="en-CA" sz="14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7D0AE-4B12-A3F4-0937-9F50A6FC5873}"/>
              </a:ext>
            </a:extLst>
          </p:cNvPr>
          <p:cNvSpPr txBox="1"/>
          <p:nvPr/>
        </p:nvSpPr>
        <p:spPr>
          <a:xfrm>
            <a:off x="738006" y="2138391"/>
            <a:ext cx="1503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Hepatic Clearance Assay</a:t>
            </a:r>
            <a:endParaRPr lang="en-CA" sz="1400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C8C1B7-961D-9DE3-96AF-6249CBBC3AB9}"/>
              </a:ext>
            </a:extLst>
          </p:cNvPr>
          <p:cNvCxnSpPr/>
          <p:nvPr/>
        </p:nvCxnSpPr>
        <p:spPr>
          <a:xfrm flipV="1">
            <a:off x="2220229" y="2854694"/>
            <a:ext cx="533400" cy="436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241C26-2054-2CC0-B990-E737F6186C4D}"/>
              </a:ext>
            </a:extLst>
          </p:cNvPr>
          <p:cNvCxnSpPr/>
          <p:nvPr/>
        </p:nvCxnSpPr>
        <p:spPr>
          <a:xfrm>
            <a:off x="2220229" y="1503294"/>
            <a:ext cx="533400" cy="436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583134-1B11-7000-CB0B-7750C80AFAA6}"/>
              </a:ext>
            </a:extLst>
          </p:cNvPr>
          <p:cNvSpPr txBox="1"/>
          <p:nvPr/>
        </p:nvSpPr>
        <p:spPr>
          <a:xfrm>
            <a:off x="2897756" y="748384"/>
            <a:ext cx="187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High-Throughput </a:t>
            </a:r>
            <a:r>
              <a:rPr lang="en-CA" sz="1200" dirty="0" err="1"/>
              <a:t>Toxicokinetics</a:t>
            </a:r>
            <a:r>
              <a:rPr lang="en-CA" sz="1200" dirty="0"/>
              <a:t> (HTTK)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B83B64-9635-D759-1D95-6D078AA1278E}"/>
              </a:ext>
            </a:extLst>
          </p:cNvPr>
          <p:cNvCxnSpPr/>
          <p:nvPr/>
        </p:nvCxnSpPr>
        <p:spPr>
          <a:xfrm>
            <a:off x="4735553" y="2254805"/>
            <a:ext cx="4792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060BDD-9D22-EAB2-65F6-172646579F4C}"/>
              </a:ext>
            </a:extLst>
          </p:cNvPr>
          <p:cNvCxnSpPr/>
          <p:nvPr/>
        </p:nvCxnSpPr>
        <p:spPr>
          <a:xfrm>
            <a:off x="6780463" y="2254805"/>
            <a:ext cx="4792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131177-E049-B821-F7F1-69644A327C01}"/>
                  </a:ext>
                </a:extLst>
              </p:cNvPr>
              <p:cNvSpPr/>
              <p:nvPr/>
            </p:nvSpPr>
            <p:spPr>
              <a:xfrm>
                <a:off x="6704811" y="1410080"/>
                <a:ext cx="2853795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050" i="1">
                          <a:latin typeface="Cambria Math" panose="02040503050406030204" pitchFamily="18" charset="0"/>
                        </a:rPr>
                        <m:t>𝐴𝐸𝐷</m:t>
                      </m:r>
                      <m:r>
                        <a:rPr lang="en-CA" sz="105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050" b="0" i="1">
                          <a:latin typeface="Cambria Math" panose="02040503050406030204" pitchFamily="18" charset="0"/>
                        </a:rPr>
                        <m:t>𝐵𝑀𝐶</m:t>
                      </m:r>
                      <m:r>
                        <m:rPr>
                          <m:brk m:alnAt="7"/>
                        </m:rPr>
                        <a:rPr lang="en-CA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10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050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en-CA" sz="105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brk m:alnAt="7"/>
                        </m:rPr>
                        <a:rPr lang="en-CA" sz="105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CA" sz="1050">
                          <a:latin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CA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CA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105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f>
                                <m:fPr>
                                  <m:ctrlP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CA" sz="105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begChr m:val=""/>
                              <m:ctrlPr>
                                <a:rPr lang="en-CA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</m:sub>
                              </m:sSub>
                              <m:r>
                                <a:rPr lang="en-CA" sz="1050">
                                  <a:latin typeface="Cambria Math" panose="02040503050406030204" pitchFamily="18" charset="0"/>
                                </a:rPr>
                                <m:t> (µ</m:t>
                              </m:r>
                              <m:r>
                                <a:rPr lang="en-CA" sz="105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A" sz="825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131177-E049-B821-F7F1-69644A327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811" y="1410080"/>
                <a:ext cx="2853795" cy="6835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27">
            <a:extLst>
              <a:ext uri="{FF2B5EF4-FFF2-40B4-BE49-F238E27FC236}">
                <a16:creationId xmlns:a16="http://schemas.microsoft.com/office/drawing/2014/main" id="{7434A31C-DCE5-B54C-955B-0687D7ACEBAF}"/>
              </a:ext>
            </a:extLst>
          </p:cNvPr>
          <p:cNvSpPr/>
          <p:nvPr/>
        </p:nvSpPr>
        <p:spPr>
          <a:xfrm>
            <a:off x="7828578" y="2380111"/>
            <a:ext cx="574964" cy="358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2B27E-BEDE-15D5-89AA-5CC609B80E7B}"/>
              </a:ext>
            </a:extLst>
          </p:cNvPr>
          <p:cNvSpPr txBox="1"/>
          <p:nvPr/>
        </p:nvSpPr>
        <p:spPr>
          <a:xfrm>
            <a:off x="7115067" y="2789251"/>
            <a:ext cx="200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Administered</a:t>
            </a:r>
          </a:p>
          <a:p>
            <a:pPr algn="ctr"/>
            <a:r>
              <a:rPr lang="en-CA" dirty="0">
                <a:solidFill>
                  <a:srgbClr val="FF0000"/>
                </a:solidFill>
              </a:rPr>
              <a:t>Equivalent</a:t>
            </a:r>
          </a:p>
          <a:p>
            <a:pPr algn="ctr"/>
            <a:r>
              <a:rPr lang="en-CA" dirty="0">
                <a:solidFill>
                  <a:srgbClr val="FF0000"/>
                </a:solidFill>
              </a:rPr>
              <a:t>Dose</a:t>
            </a:r>
          </a:p>
          <a:p>
            <a:pPr algn="ctr"/>
            <a:r>
              <a:rPr lang="en-CA" dirty="0">
                <a:solidFill>
                  <a:srgbClr val="FF0000"/>
                </a:solidFill>
              </a:rPr>
              <a:t>(mg/kg-</a:t>
            </a:r>
            <a:r>
              <a:rPr lang="en-CA" dirty="0" err="1">
                <a:solidFill>
                  <a:srgbClr val="FF0000"/>
                </a:solidFill>
              </a:rPr>
              <a:t>bw</a:t>
            </a:r>
            <a:r>
              <a:rPr lang="en-CA" dirty="0">
                <a:solidFill>
                  <a:srgbClr val="FF0000"/>
                </a:solidFill>
              </a:rPr>
              <a:t>/day)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401544-BCB8-695A-D20A-1F23FE06A1E2}"/>
              </a:ext>
            </a:extLst>
          </p:cNvPr>
          <p:cNvSpPr txBox="1"/>
          <p:nvPr/>
        </p:nvSpPr>
        <p:spPr>
          <a:xfrm>
            <a:off x="3233058" y="4389501"/>
            <a:ext cx="265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Pearce et al. 2017. J Stat Softw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2C7AEF-68F9-1ED8-92CD-7C859CEE5DC0}"/>
                  </a:ext>
                </a:extLst>
              </p:cNvPr>
              <p:cNvSpPr/>
              <p:nvPr/>
            </p:nvSpPr>
            <p:spPr>
              <a:xfrm>
                <a:off x="6704811" y="578784"/>
                <a:ext cx="2853795" cy="68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050" b="0" i="1">
                              <a:latin typeface="Cambria Math" panose="02040503050406030204" pitchFamily="18" charset="0"/>
                            </a:rPr>
                            <m:t>𝐴𝐸𝐷</m:t>
                          </m:r>
                        </m:num>
                        <m:den>
                          <m:r>
                            <m:rPr>
                              <m:brk m:alnAt="7"/>
                            </m:rPr>
                            <a:rPr lang="en-CA" sz="105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CA" sz="1050" b="0" i="1">
                              <a:latin typeface="Cambria Math" panose="02040503050406030204" pitchFamily="18" charset="0"/>
                            </a:rPr>
                            <m:t>𝑀𝐶</m:t>
                          </m:r>
                          <m:r>
                            <a:rPr lang="en-CA" sz="105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CA" sz="105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CA" sz="105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brk m:alnAt="7"/>
                            </m:rPr>
                            <a:rPr lang="en-CA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CA" sz="105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05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CA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105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f>
                                <m:fPr>
                                  <m:ctrlP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CA" sz="105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begChr m:val=""/>
                              <m:ctrlPr>
                                <a:rPr lang="en-CA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sz="105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</m:sub>
                              </m:sSub>
                              <m:r>
                                <a:rPr lang="en-CA" sz="1050">
                                  <a:latin typeface="Cambria Math" panose="02040503050406030204" pitchFamily="18" charset="0"/>
                                </a:rPr>
                                <m:t> (µ</m:t>
                              </m:r>
                              <m:r>
                                <a:rPr lang="en-CA" sz="105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A" sz="825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2C7AEF-68F9-1ED8-92CD-7C859CEE5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811" y="578784"/>
                <a:ext cx="2853795" cy="6835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A7F4A7BB-674C-94C1-002E-57B5A06902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-804042" y="2314216"/>
            <a:ext cx="2356806" cy="644411"/>
          </a:xfrm>
          <a:prstGeom prst="rect">
            <a:avLst/>
          </a:prstGeom>
        </p:spPr>
      </p:pic>
      <p:cxnSp>
        <p:nvCxnSpPr>
          <p:cNvPr id="25" name="Curved Connector 10">
            <a:extLst>
              <a:ext uri="{FF2B5EF4-FFF2-40B4-BE49-F238E27FC236}">
                <a16:creationId xmlns:a16="http://schemas.microsoft.com/office/drawing/2014/main" id="{9922087F-7B7E-AF0D-BA7C-8A00CBDBF6DC}"/>
              </a:ext>
            </a:extLst>
          </p:cNvPr>
          <p:cNvCxnSpPr/>
          <p:nvPr/>
        </p:nvCxnSpPr>
        <p:spPr>
          <a:xfrm>
            <a:off x="280628" y="3863955"/>
            <a:ext cx="444177" cy="189527"/>
          </a:xfrm>
          <a:prstGeom prst="curvedConnector3">
            <a:avLst>
              <a:gd name="adj1" fmla="val -2076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30">
            <a:extLst>
              <a:ext uri="{FF2B5EF4-FFF2-40B4-BE49-F238E27FC236}">
                <a16:creationId xmlns:a16="http://schemas.microsoft.com/office/drawing/2014/main" id="{83E1730E-349F-CCDB-E1A2-A9EC49A6B983}"/>
              </a:ext>
            </a:extLst>
          </p:cNvPr>
          <p:cNvCxnSpPr/>
          <p:nvPr/>
        </p:nvCxnSpPr>
        <p:spPr>
          <a:xfrm flipV="1">
            <a:off x="271103" y="1234082"/>
            <a:ext cx="444177" cy="189527"/>
          </a:xfrm>
          <a:prstGeom prst="curvedConnector3">
            <a:avLst>
              <a:gd name="adj1" fmla="val -2076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7ADAFB5-3439-A433-CF74-77AAFBEE446B}"/>
              </a:ext>
            </a:extLst>
          </p:cNvPr>
          <p:cNvSpPr txBox="1"/>
          <p:nvPr/>
        </p:nvSpPr>
        <p:spPr>
          <a:xfrm>
            <a:off x="637128" y="4204404"/>
            <a:ext cx="170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in vitro TK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485B28-0A66-3544-F715-D6D5C2B85AA9}"/>
              </a:ext>
            </a:extLst>
          </p:cNvPr>
          <p:cNvSpPr txBox="1"/>
          <p:nvPr/>
        </p:nvSpPr>
        <p:spPr>
          <a:xfrm>
            <a:off x="-468904" y="4078038"/>
            <a:ext cx="170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in </a:t>
            </a:r>
            <a:r>
              <a:rPr lang="en-CA" sz="1400" dirty="0" err="1"/>
              <a:t>silico</a:t>
            </a:r>
            <a:endParaRPr lang="en-CA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4E5B67-9C18-13BD-6746-223A7BB49E9A}"/>
              </a:ext>
            </a:extLst>
          </p:cNvPr>
          <p:cNvSpPr txBox="1"/>
          <p:nvPr/>
        </p:nvSpPr>
        <p:spPr>
          <a:xfrm>
            <a:off x="0" y="4762107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Dr. Marc Beal</a:t>
            </a:r>
          </a:p>
        </p:txBody>
      </p:sp>
    </p:spTree>
    <p:extLst>
      <p:ext uri="{BB962C8B-B14F-4D97-AF65-F5344CB8AC3E}">
        <p14:creationId xmlns:p14="http://schemas.microsoft.com/office/powerpoint/2010/main" val="12652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BDA50-9E50-200F-19B7-B6F1C172FD14}"/>
              </a:ext>
            </a:extLst>
          </p:cNvPr>
          <p:cNvSpPr/>
          <p:nvPr/>
        </p:nvSpPr>
        <p:spPr bwMode="auto">
          <a:xfrm>
            <a:off x="40545" y="411510"/>
            <a:ext cx="9062910" cy="46085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9" y="-45681"/>
            <a:ext cx="10004063" cy="752014"/>
          </a:xfrm>
        </p:spPr>
        <p:txBody>
          <a:bodyPr anchor="t">
            <a:noAutofit/>
          </a:bodyPr>
          <a:lstStyle/>
          <a:p>
            <a:r>
              <a:rPr lang="en-CA" sz="1800" b="1" dirty="0"/>
              <a:t>	High-Throughput </a:t>
            </a:r>
            <a:r>
              <a:rPr lang="en-CA" sz="1800" b="1" dirty="0" err="1"/>
              <a:t>Toxicokinetics</a:t>
            </a:r>
            <a:r>
              <a:rPr lang="en-CA" sz="1800" b="1" dirty="0"/>
              <a:t> IVIVE Approach for Genotoxicity Assessment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9470" y="2583632"/>
            <a:ext cx="1251023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13" dirty="0">
                <a:latin typeface="Century Gothic" panose="020B0502020202020204" pitchFamily="34" charset="0"/>
              </a:rPr>
              <a:t>in vitro to in vivo</a:t>
            </a:r>
          </a:p>
          <a:p>
            <a:pPr algn="ctr"/>
            <a:r>
              <a:rPr lang="en-CA" sz="1013" dirty="0">
                <a:latin typeface="Century Gothic" panose="020B0502020202020204" pitchFamily="34" charset="0"/>
              </a:rPr>
              <a:t>Extrapolation using High-Throughput </a:t>
            </a:r>
            <a:r>
              <a:rPr lang="en-CA" sz="1013" dirty="0" err="1">
                <a:latin typeface="Century Gothic" panose="020B0502020202020204" pitchFamily="34" charset="0"/>
              </a:rPr>
              <a:t>Toxicokinetics</a:t>
            </a:r>
            <a:endParaRPr lang="en-CA" sz="1013" dirty="0">
              <a:latin typeface="Century Gothic" panose="020B0502020202020204" pitchFamily="34" charset="0"/>
            </a:endParaRP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6383853" y="2156160"/>
            <a:ext cx="246908" cy="1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bg1">
                    <a:lumMod val="85000"/>
                  </a:schemeClr>
                </a:gs>
                <a:gs pos="35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017" t="19941" r="34547" b="45246"/>
          <a:stretch/>
        </p:blipFill>
        <p:spPr>
          <a:xfrm>
            <a:off x="6827056" y="1779137"/>
            <a:ext cx="851791" cy="754044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2292359-C819-DE93-F683-F8AB632DCD84}"/>
              </a:ext>
            </a:extLst>
          </p:cNvPr>
          <p:cNvGrpSpPr/>
          <p:nvPr/>
        </p:nvGrpSpPr>
        <p:grpSpPr>
          <a:xfrm>
            <a:off x="7809777" y="1309774"/>
            <a:ext cx="1388666" cy="2701927"/>
            <a:chOff x="10490998" y="1888131"/>
            <a:chExt cx="1851554" cy="3602570"/>
          </a:xfrm>
        </p:grpSpPr>
        <p:sp>
          <p:nvSpPr>
            <p:cNvPr id="38" name="Rectangle 37"/>
            <p:cNvSpPr/>
            <p:nvPr/>
          </p:nvSpPr>
          <p:spPr>
            <a:xfrm>
              <a:off x="10526977" y="4328417"/>
              <a:ext cx="1815575" cy="1162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1013" dirty="0">
                  <a:latin typeface="Century Gothic" panose="020B0502020202020204" pitchFamily="34" charset="0"/>
                </a:rPr>
                <a:t>Human Administered Equivalent Dose (AED; mg/kg </a:t>
              </a:r>
              <a:r>
                <a:rPr lang="en-CA" sz="1013" dirty="0" err="1">
                  <a:latin typeface="Century Gothic" panose="020B0502020202020204" pitchFamily="34" charset="0"/>
                </a:rPr>
                <a:t>bw</a:t>
              </a:r>
              <a:r>
                <a:rPr lang="en-CA" sz="1013" dirty="0">
                  <a:latin typeface="Century Gothic" panose="020B0502020202020204" pitchFamily="34" charset="0"/>
                </a:rPr>
                <a:t>/day)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/>
            <a:srcRect l="77799" r="4517" b="21231"/>
            <a:stretch/>
          </p:blipFill>
          <p:spPr>
            <a:xfrm>
              <a:off x="10922144" y="1888131"/>
              <a:ext cx="1025237" cy="2257029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 flipV="1">
              <a:off x="10490998" y="3016645"/>
              <a:ext cx="329211" cy="1"/>
            </a:xfrm>
            <a:prstGeom prst="straightConnector1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bg1">
                      <a:lumMod val="85000"/>
                    </a:schemeClr>
                  </a:gs>
                  <a:gs pos="35000">
                    <a:schemeClr val="tx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46017" t="19941" r="34547" b="45246"/>
          <a:stretch/>
        </p:blipFill>
        <p:spPr>
          <a:xfrm>
            <a:off x="5585691" y="1779137"/>
            <a:ext cx="851791" cy="75404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288392" y="2585175"/>
            <a:ext cx="1251023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13" dirty="0">
                <a:latin typeface="Century Gothic" panose="020B0502020202020204" pitchFamily="34" charset="0"/>
              </a:rPr>
              <a:t>In vitro mass balance model (IV-MBM) to account for in vitro disposition</a:t>
            </a:r>
          </a:p>
          <a:p>
            <a:pPr algn="ctr"/>
            <a:r>
              <a:rPr lang="en-CA" sz="1013" dirty="0">
                <a:latin typeface="Century Gothic" panose="020B0502020202020204" pitchFamily="34" charset="0"/>
              </a:rPr>
              <a:t>(</a:t>
            </a:r>
            <a:r>
              <a:rPr lang="en-CA" sz="1013" dirty="0">
                <a:solidFill>
                  <a:srgbClr val="FF0000"/>
                </a:solidFill>
                <a:latin typeface="Century Gothic" panose="020B0502020202020204" pitchFamily="34" charset="0"/>
              </a:rPr>
              <a:t>ongoing work</a:t>
            </a:r>
            <a:r>
              <a:rPr lang="en-CA" sz="1013" dirty="0"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252879" y="2156160"/>
            <a:ext cx="246908" cy="1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bg1">
                    <a:lumMod val="85000"/>
                  </a:schemeClr>
                </a:gs>
                <a:gs pos="35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B2C22F-E90B-5C79-D1A3-775ADFE231F7}"/>
              </a:ext>
            </a:extLst>
          </p:cNvPr>
          <p:cNvSpPr txBox="1"/>
          <p:nvPr/>
        </p:nvSpPr>
        <p:spPr>
          <a:xfrm>
            <a:off x="40545" y="499705"/>
            <a:ext cx="191626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CA" b="1" dirty="0">
                <a:latin typeface="Century Gothic" panose="020B0502020202020204" pitchFamily="34" charset="0"/>
              </a:rPr>
              <a:t>Compounds with: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entury Gothic" panose="020B0502020202020204" pitchFamily="34" charset="0"/>
              </a:rPr>
              <a:t>in vivo genetic toxicity </a:t>
            </a:r>
            <a:r>
              <a:rPr lang="en-CA" dirty="0" err="1">
                <a:latin typeface="Century Gothic" panose="020B0502020202020204" pitchFamily="34" charset="0"/>
              </a:rPr>
              <a:t>PoDs</a:t>
            </a:r>
            <a:endParaRPr lang="en-CA" dirty="0">
              <a:latin typeface="Century Gothic" panose="020B050202020202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entury Gothic" panose="020B0502020202020204" pitchFamily="34" charset="0"/>
              </a:rPr>
              <a:t>In vitro genetic toxicity data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entury Gothic" panose="020B0502020202020204" pitchFamily="34" charset="0"/>
              </a:rPr>
              <a:t>Measured or estimated </a:t>
            </a:r>
            <a:r>
              <a:rPr lang="en-CA" b="1" dirty="0">
                <a:latin typeface="Century Gothic" panose="020B0502020202020204" pitchFamily="34" charset="0"/>
              </a:rPr>
              <a:t>hepatic clearance</a:t>
            </a:r>
            <a:r>
              <a:rPr lang="en-CA" dirty="0">
                <a:latin typeface="Century Gothic" panose="020B0502020202020204" pitchFamily="34" charset="0"/>
              </a:rPr>
              <a:t> and </a:t>
            </a:r>
            <a:r>
              <a:rPr lang="en-CA" b="1" dirty="0">
                <a:latin typeface="Century Gothic" panose="020B0502020202020204" pitchFamily="34" charset="0"/>
              </a:rPr>
              <a:t>plasma protein binding</a:t>
            </a:r>
            <a:r>
              <a:rPr lang="en-CA" dirty="0"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B24224-D7C9-6872-52C2-07D2475C54D0}"/>
              </a:ext>
            </a:extLst>
          </p:cNvPr>
          <p:cNvGrpSpPr/>
          <p:nvPr/>
        </p:nvGrpSpPr>
        <p:grpSpPr>
          <a:xfrm>
            <a:off x="1896394" y="569195"/>
            <a:ext cx="1569073" cy="4343189"/>
            <a:chOff x="2816125" y="768013"/>
            <a:chExt cx="2092097" cy="579091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3B3F01-CD43-35EA-CDFA-C57FEC2A9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286" r="-6247" b="66896"/>
            <a:stretch/>
          </p:blipFill>
          <p:spPr>
            <a:xfrm>
              <a:off x="3684441" y="3063656"/>
              <a:ext cx="678138" cy="5714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ED3AF7-3DE3-1EC0-E373-C86234EDA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6247" b="84822"/>
            <a:stretch/>
          </p:blipFill>
          <p:spPr>
            <a:xfrm>
              <a:off x="3028447" y="3086788"/>
              <a:ext cx="678138" cy="54835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9D7976-2D5C-1D0B-4E11-4DD7DCD94B5D}"/>
                </a:ext>
              </a:extLst>
            </p:cNvPr>
            <p:cNvSpPr txBox="1"/>
            <p:nvPr/>
          </p:nvSpPr>
          <p:spPr>
            <a:xfrm>
              <a:off x="3108708" y="2846388"/>
              <a:ext cx="131220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50" dirty="0" err="1"/>
                <a:t>ToxTracker</a:t>
              </a:r>
              <a:endParaRPr lang="en-CA" sz="1050" dirty="0"/>
            </a:p>
          </p:txBody>
        </p:sp>
        <p:pic>
          <p:nvPicPr>
            <p:cNvPr id="13" name="Picture 5" descr="Image result for microflow litron">
              <a:extLst>
                <a:ext uri="{FF2B5EF4-FFF2-40B4-BE49-F238E27FC236}">
                  <a16:creationId xmlns:a16="http://schemas.microsoft.com/office/drawing/2014/main" id="{DE493226-52A4-5CC4-D6FC-5C14F8C8B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574" y="3998235"/>
              <a:ext cx="1248785" cy="6626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8FE9C6-5662-F291-60AF-F94E20BE0EE5}"/>
                </a:ext>
              </a:extLst>
            </p:cNvPr>
            <p:cNvGrpSpPr/>
            <p:nvPr/>
          </p:nvGrpSpPr>
          <p:grpSpPr>
            <a:xfrm>
              <a:off x="3130811" y="768013"/>
              <a:ext cx="1200548" cy="984695"/>
              <a:chOff x="3569725" y="1019333"/>
              <a:chExt cx="1200548" cy="984695"/>
            </a:xfrm>
          </p:grpSpPr>
          <p:pic>
            <p:nvPicPr>
              <p:cNvPr id="49" name="Picture 10">
                <a:extLst>
                  <a:ext uri="{FF2B5EF4-FFF2-40B4-BE49-F238E27FC236}">
                    <a16:creationId xmlns:a16="http://schemas.microsoft.com/office/drawing/2014/main" id="{B5123FA8-65F9-F2C5-93D6-303C55DDA8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2946" y="1294910"/>
                <a:ext cx="1145106" cy="7091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3C34D8F-A6BC-F63C-9641-12BA1D9AF403}"/>
                  </a:ext>
                </a:extLst>
              </p:cNvPr>
              <p:cNvSpPr txBox="1"/>
              <p:nvPr/>
            </p:nvSpPr>
            <p:spPr>
              <a:xfrm>
                <a:off x="3569725" y="1019333"/>
                <a:ext cx="120054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50" dirty="0" err="1"/>
                  <a:t>MultiFlow</a:t>
                </a:r>
                <a:endParaRPr lang="en-CA" sz="105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12FBE62-5372-B8B9-A590-43838B94040A}"/>
                </a:ext>
              </a:extLst>
            </p:cNvPr>
            <p:cNvGrpSpPr/>
            <p:nvPr/>
          </p:nvGrpSpPr>
          <p:grpSpPr>
            <a:xfrm>
              <a:off x="2955880" y="1820598"/>
              <a:ext cx="1495964" cy="975778"/>
              <a:chOff x="2034103" y="1028251"/>
              <a:chExt cx="1495964" cy="97577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125703F-9364-007F-8604-9A06AC985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7813" y="1296208"/>
                <a:ext cx="1243108" cy="707821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A1B3B7-47BE-4D8C-900D-65843ACBD24D}"/>
                  </a:ext>
                </a:extLst>
              </p:cNvPr>
              <p:cNvSpPr txBox="1"/>
              <p:nvPr/>
            </p:nvSpPr>
            <p:spPr>
              <a:xfrm>
                <a:off x="2034103" y="1028251"/>
                <a:ext cx="1495964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50" dirty="0" err="1"/>
                  <a:t>PrediScreen</a:t>
                </a:r>
                <a:endParaRPr lang="en-CA" sz="1050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A279D0-2B55-1321-E734-78082D61DF3F}"/>
                </a:ext>
              </a:extLst>
            </p:cNvPr>
            <p:cNvSpPr txBox="1"/>
            <p:nvPr/>
          </p:nvSpPr>
          <p:spPr>
            <a:xfrm>
              <a:off x="3071256" y="3711692"/>
              <a:ext cx="118891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50" dirty="0" err="1"/>
                <a:t>MicroFlow</a:t>
              </a:r>
              <a:endParaRPr lang="en-CA" sz="105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2A045C-344C-79D4-A676-FC9FA82D253F}"/>
                </a:ext>
              </a:extLst>
            </p:cNvPr>
            <p:cNvSpPr txBox="1"/>
            <p:nvPr/>
          </p:nvSpPr>
          <p:spPr>
            <a:xfrm>
              <a:off x="3071256" y="4764276"/>
              <a:ext cx="129132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50" dirty="0"/>
                <a:t>TGR mutation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E0E8BE-2B19-1957-2327-3B1809815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983" t="4548" r="3244" b="1756"/>
            <a:stretch/>
          </p:blipFill>
          <p:spPr>
            <a:xfrm>
              <a:off x="3178972" y="5053349"/>
              <a:ext cx="1176323" cy="77085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264735-1ABD-AD24-9192-B0FF0081F7E2}"/>
                </a:ext>
              </a:extLst>
            </p:cNvPr>
            <p:cNvSpPr txBox="1"/>
            <p:nvPr/>
          </p:nvSpPr>
          <p:spPr>
            <a:xfrm>
              <a:off x="2816125" y="6020152"/>
              <a:ext cx="2092097" cy="53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13" dirty="0">
                  <a:latin typeface="Century Gothic" panose="020B0502020202020204" pitchFamily="34" charset="0"/>
                </a:rPr>
                <a:t>Genetic toxicity NAMs</a:t>
              </a:r>
            </a:p>
            <a:p>
              <a:pPr algn="ctr"/>
              <a:endParaRPr lang="en-CA" sz="1013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D0EB9E-1203-971E-7425-7672D11C7471}"/>
              </a:ext>
            </a:extLst>
          </p:cNvPr>
          <p:cNvGrpSpPr/>
          <p:nvPr/>
        </p:nvGrpSpPr>
        <p:grpSpPr>
          <a:xfrm>
            <a:off x="3176437" y="1278136"/>
            <a:ext cx="2101058" cy="2733565"/>
            <a:chOff x="4192720" y="1845947"/>
            <a:chExt cx="2801411" cy="36447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61815" y="1845947"/>
              <a:ext cx="2432316" cy="217954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61948" y="4328417"/>
              <a:ext cx="2092098" cy="116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13" dirty="0">
                  <a:latin typeface="Century Gothic" panose="020B0502020202020204" pitchFamily="34" charset="0"/>
                </a:rPr>
                <a:t>Benchmark Concentration Modeling </a:t>
              </a:r>
              <a:br>
                <a:rPr lang="en-CA" sz="1013" dirty="0">
                  <a:latin typeface="Century Gothic" panose="020B0502020202020204" pitchFamily="34" charset="0"/>
                </a:rPr>
              </a:br>
              <a:r>
                <a:rPr lang="en-CA" sz="1013" dirty="0">
                  <a:latin typeface="Century Gothic" panose="020B0502020202020204" pitchFamily="34" charset="0"/>
                </a:rPr>
                <a:t>(Nominal in vitro </a:t>
              </a:r>
              <a:r>
                <a:rPr lang="en-CA" sz="1013" dirty="0" err="1">
                  <a:latin typeface="Century Gothic" panose="020B0502020202020204" pitchFamily="34" charset="0"/>
                </a:rPr>
                <a:t>PoD</a:t>
              </a:r>
              <a:r>
                <a:rPr lang="en-CA" sz="1013" dirty="0">
                  <a:latin typeface="Century Gothic" panose="020B0502020202020204" pitchFamily="34" charset="0"/>
                </a:rPr>
                <a:t>)</a:t>
              </a:r>
            </a:p>
            <a:p>
              <a:pPr algn="ctr"/>
              <a:endParaRPr lang="en-CA" sz="1013" dirty="0">
                <a:latin typeface="Century Gothic" panose="020B0502020202020204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800EE9B-790B-DD97-9340-01686B0C9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2720" y="3016645"/>
              <a:ext cx="329211" cy="1"/>
            </a:xfrm>
            <a:prstGeom prst="straightConnector1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bg1">
                      <a:lumMod val="85000"/>
                    </a:schemeClr>
                  </a:gs>
                  <a:gs pos="35000">
                    <a:schemeClr val="tx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D152A69-0B58-478D-17F2-077E8CBD865D}"/>
              </a:ext>
            </a:extLst>
          </p:cNvPr>
          <p:cNvSpPr txBox="1"/>
          <p:nvPr/>
        </p:nvSpPr>
        <p:spPr>
          <a:xfrm>
            <a:off x="7360541" y="459750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Dr. Marc Beal</a:t>
            </a:r>
          </a:p>
        </p:txBody>
      </p:sp>
    </p:spTree>
    <p:extLst>
      <p:ext uri="{BB962C8B-B14F-4D97-AF65-F5344CB8AC3E}">
        <p14:creationId xmlns:p14="http://schemas.microsoft.com/office/powerpoint/2010/main" val="14088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7E3D70F7-F9F4-FEB7-07D6-36046FBE7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09" y="1521636"/>
            <a:ext cx="4783980" cy="35895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8789B-E084-A0D6-EE2D-AFE2FEAE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E6DBE4E-A716-4C68-60E1-0653988F6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56" y="25279"/>
            <a:ext cx="2984306" cy="1394800"/>
          </a:xfrm>
          <a:prstGeom prst="rect">
            <a:avLst/>
          </a:prstGeom>
        </p:spPr>
      </p:pic>
      <p:pic>
        <p:nvPicPr>
          <p:cNvPr id="5" name="Picture 4" descr="A picture containing text, screenshot, menu, number&#10;&#10;Description automatically generated">
            <a:extLst>
              <a:ext uri="{FF2B5EF4-FFF2-40B4-BE49-F238E27FC236}">
                <a16:creationId xmlns:a16="http://schemas.microsoft.com/office/drawing/2014/main" id="{9C0E964C-22E8-E6A7-8D14-7F0289BB8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6" y="1536484"/>
            <a:ext cx="3310957" cy="3569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ED540-7976-E57F-A317-2B7467D9ED0A}"/>
              </a:ext>
            </a:extLst>
          </p:cNvPr>
          <p:cNvSpPr txBox="1"/>
          <p:nvPr/>
        </p:nvSpPr>
        <p:spPr>
          <a:xfrm>
            <a:off x="3992263" y="4784546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Dr. Marc Beal</a:t>
            </a:r>
          </a:p>
        </p:txBody>
      </p:sp>
    </p:spTree>
    <p:extLst>
      <p:ext uri="{BB962C8B-B14F-4D97-AF65-F5344CB8AC3E}">
        <p14:creationId xmlns:p14="http://schemas.microsoft.com/office/powerpoint/2010/main" val="313919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F07F4D-FF10-FCA1-A550-D73F00D81C20}"/>
              </a:ext>
            </a:extLst>
          </p:cNvPr>
          <p:cNvSpPr/>
          <p:nvPr/>
        </p:nvSpPr>
        <p:spPr bwMode="auto">
          <a:xfrm>
            <a:off x="300610" y="833437"/>
            <a:ext cx="8663878" cy="4168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6B810-2121-4481-923E-FEEBC5FD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1DF66E-9627-4D26-9999-020851F8EE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0610" y="867966"/>
          <a:ext cx="4870322" cy="138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97F174-C089-491B-ABD2-18C4D95047A0}"/>
              </a:ext>
            </a:extLst>
          </p:cNvPr>
          <p:cNvSpPr txBox="1"/>
          <p:nvPr/>
        </p:nvSpPr>
        <p:spPr>
          <a:xfrm>
            <a:off x="300610" y="2252724"/>
            <a:ext cx="1496186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Issues Overcome: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Justification for quant interpretation of genetic tox dose-response data.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Best way to determine a dose-response reference point, i.e., dose that elicits meaningful increase in response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65FCD2-BDDD-E060-7FC9-3DF814604F7D}"/>
              </a:ext>
            </a:extLst>
          </p:cNvPr>
          <p:cNvGrpSpPr/>
          <p:nvPr/>
        </p:nvGrpSpPr>
        <p:grpSpPr>
          <a:xfrm>
            <a:off x="5197448" y="972583"/>
            <a:ext cx="3793556" cy="1175523"/>
            <a:chOff x="5192122" y="972584"/>
            <a:chExt cx="3793556" cy="117552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890DEC3-DA83-2868-73D2-35DD00C2D3F7}"/>
                </a:ext>
              </a:extLst>
            </p:cNvPr>
            <p:cNvSpPr/>
            <p:nvPr/>
          </p:nvSpPr>
          <p:spPr>
            <a:xfrm>
              <a:off x="5551373" y="972584"/>
              <a:ext cx="1344798" cy="1175523"/>
            </a:xfrm>
            <a:custGeom>
              <a:avLst/>
              <a:gdLst>
                <a:gd name="connsiteX0" fmla="*/ 0 w 1344798"/>
                <a:gd name="connsiteY0" fmla="*/ 176328 h 1175523"/>
                <a:gd name="connsiteX1" fmla="*/ 757037 w 1344798"/>
                <a:gd name="connsiteY1" fmla="*/ 176328 h 1175523"/>
                <a:gd name="connsiteX2" fmla="*/ 757037 w 1344798"/>
                <a:gd name="connsiteY2" fmla="*/ 0 h 1175523"/>
                <a:gd name="connsiteX3" fmla="*/ 1344798 w 1344798"/>
                <a:gd name="connsiteY3" fmla="*/ 587762 h 1175523"/>
                <a:gd name="connsiteX4" fmla="*/ 757037 w 1344798"/>
                <a:gd name="connsiteY4" fmla="*/ 1175523 h 1175523"/>
                <a:gd name="connsiteX5" fmla="*/ 757037 w 1344798"/>
                <a:gd name="connsiteY5" fmla="*/ 999195 h 1175523"/>
                <a:gd name="connsiteX6" fmla="*/ 0 w 1344798"/>
                <a:gd name="connsiteY6" fmla="*/ 999195 h 1175523"/>
                <a:gd name="connsiteX7" fmla="*/ 0 w 1344798"/>
                <a:gd name="connsiteY7" fmla="*/ 176328 h 11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4798" h="1175523">
                  <a:moveTo>
                    <a:pt x="0" y="176328"/>
                  </a:moveTo>
                  <a:lnTo>
                    <a:pt x="757037" y="176328"/>
                  </a:lnTo>
                  <a:lnTo>
                    <a:pt x="757037" y="0"/>
                  </a:lnTo>
                  <a:lnTo>
                    <a:pt x="1344798" y="587762"/>
                  </a:lnTo>
                  <a:lnTo>
                    <a:pt x="757037" y="1175523"/>
                  </a:lnTo>
                  <a:lnTo>
                    <a:pt x="757037" y="999195"/>
                  </a:lnTo>
                  <a:lnTo>
                    <a:pt x="0" y="999195"/>
                  </a:lnTo>
                  <a:lnTo>
                    <a:pt x="0" y="1763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8900" tIns="179503" rIns="359359" bIns="179503" numCol="1" spcCol="1270" anchor="ctr" anchorCtr="0">
              <a:noAutofit/>
            </a:bodyPr>
            <a:lstStyle/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500" kern="1200" dirty="0"/>
                <a:t>Zeller et al., 2017. </a:t>
              </a:r>
              <a:endParaRPr lang="en-GB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500" kern="1200" dirty="0"/>
                <a:t>Wills et al., 2017. GTTC</a:t>
              </a:r>
              <a:endParaRPr lang="en-GB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500" kern="1200" dirty="0" err="1"/>
                <a:t>Heflich</a:t>
              </a:r>
              <a:r>
                <a:rPr lang="en-GB" sz="500" kern="1200" dirty="0"/>
                <a:t> et al., 2020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BAD74A-C14E-FBE0-8254-BB5AD5873002}"/>
                </a:ext>
              </a:extLst>
            </p:cNvPr>
            <p:cNvSpPr/>
            <p:nvPr/>
          </p:nvSpPr>
          <p:spPr>
            <a:xfrm>
              <a:off x="5192122" y="1224144"/>
              <a:ext cx="672399" cy="672399"/>
            </a:xfrm>
            <a:custGeom>
              <a:avLst/>
              <a:gdLst>
                <a:gd name="connsiteX0" fmla="*/ 0 w 672399"/>
                <a:gd name="connsiteY0" fmla="*/ 336200 h 672399"/>
                <a:gd name="connsiteX1" fmla="*/ 336200 w 672399"/>
                <a:gd name="connsiteY1" fmla="*/ 0 h 672399"/>
                <a:gd name="connsiteX2" fmla="*/ 672400 w 672399"/>
                <a:gd name="connsiteY2" fmla="*/ 336200 h 672399"/>
                <a:gd name="connsiteX3" fmla="*/ 336200 w 672399"/>
                <a:gd name="connsiteY3" fmla="*/ 672400 h 672399"/>
                <a:gd name="connsiteX4" fmla="*/ 0 w 672399"/>
                <a:gd name="connsiteY4" fmla="*/ 336200 h 6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399" h="672399">
                  <a:moveTo>
                    <a:pt x="0" y="336200"/>
                  </a:moveTo>
                  <a:cubicBezTo>
                    <a:pt x="0" y="150522"/>
                    <a:pt x="150522" y="0"/>
                    <a:pt x="336200" y="0"/>
                  </a:cubicBezTo>
                  <a:cubicBezTo>
                    <a:pt x="521878" y="0"/>
                    <a:pt x="672400" y="150522"/>
                    <a:pt x="672400" y="336200"/>
                  </a:cubicBezTo>
                  <a:cubicBezTo>
                    <a:pt x="672400" y="521878"/>
                    <a:pt x="521878" y="672400"/>
                    <a:pt x="336200" y="672400"/>
                  </a:cubicBezTo>
                  <a:cubicBezTo>
                    <a:pt x="150522" y="672400"/>
                    <a:pt x="0" y="521878"/>
                    <a:pt x="0" y="3362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81" tIns="102281" rIns="102281" bIns="10228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" kern="1200" dirty="0"/>
                <a:t>Issues overcome to use </a:t>
              </a:r>
              <a:r>
                <a:rPr lang="en-US" sz="600" kern="1200" dirty="0" err="1"/>
                <a:t>genetox</a:t>
              </a:r>
              <a:r>
                <a:rPr lang="en-US" sz="600" kern="1200" dirty="0"/>
                <a:t> PoD</a:t>
              </a:r>
              <a:endParaRPr lang="en-GB" sz="600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8357DB-7D0D-8423-8AFE-940B2773D5FC}"/>
                </a:ext>
              </a:extLst>
            </p:cNvPr>
            <p:cNvSpPr/>
            <p:nvPr/>
          </p:nvSpPr>
          <p:spPr>
            <a:xfrm>
              <a:off x="7255422" y="972584"/>
              <a:ext cx="1730256" cy="1175523"/>
            </a:xfrm>
            <a:custGeom>
              <a:avLst/>
              <a:gdLst>
                <a:gd name="connsiteX0" fmla="*/ 0 w 1344798"/>
                <a:gd name="connsiteY0" fmla="*/ 176328 h 1175523"/>
                <a:gd name="connsiteX1" fmla="*/ 757037 w 1344798"/>
                <a:gd name="connsiteY1" fmla="*/ 176328 h 1175523"/>
                <a:gd name="connsiteX2" fmla="*/ 757037 w 1344798"/>
                <a:gd name="connsiteY2" fmla="*/ 0 h 1175523"/>
                <a:gd name="connsiteX3" fmla="*/ 1344798 w 1344798"/>
                <a:gd name="connsiteY3" fmla="*/ 587762 h 1175523"/>
                <a:gd name="connsiteX4" fmla="*/ 757037 w 1344798"/>
                <a:gd name="connsiteY4" fmla="*/ 1175523 h 1175523"/>
                <a:gd name="connsiteX5" fmla="*/ 757037 w 1344798"/>
                <a:gd name="connsiteY5" fmla="*/ 999195 h 1175523"/>
                <a:gd name="connsiteX6" fmla="*/ 0 w 1344798"/>
                <a:gd name="connsiteY6" fmla="*/ 999195 h 1175523"/>
                <a:gd name="connsiteX7" fmla="*/ 0 w 1344798"/>
                <a:gd name="connsiteY7" fmla="*/ 176328 h 11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4798" h="1175523">
                  <a:moveTo>
                    <a:pt x="0" y="176328"/>
                  </a:moveTo>
                  <a:lnTo>
                    <a:pt x="757037" y="176328"/>
                  </a:lnTo>
                  <a:lnTo>
                    <a:pt x="757037" y="0"/>
                  </a:lnTo>
                  <a:lnTo>
                    <a:pt x="1344798" y="587762"/>
                  </a:lnTo>
                  <a:lnTo>
                    <a:pt x="757037" y="1175523"/>
                  </a:lnTo>
                  <a:lnTo>
                    <a:pt x="757037" y="999195"/>
                  </a:lnTo>
                  <a:lnTo>
                    <a:pt x="0" y="999195"/>
                  </a:lnTo>
                  <a:lnTo>
                    <a:pt x="0" y="1763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8900" tIns="179503" rIns="359359" bIns="179503" numCol="1" spcCol="1270" anchor="ctr" anchorCtr="0">
              <a:noAutofit/>
            </a:bodyPr>
            <a:lstStyle/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kern="1200" dirty="0"/>
                <a:t>Dearfield et al., 2016</a:t>
              </a:r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kern="1200" dirty="0"/>
                <a:t>White et al., 2020</a:t>
              </a:r>
              <a:endParaRPr lang="en-GB" sz="6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kern="1200" dirty="0"/>
                <a:t>Johnson et al., 2021. GTTC</a:t>
              </a:r>
              <a:endParaRPr lang="en-GB" sz="6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kern="1200" dirty="0" err="1"/>
                <a:t>Luitjen</a:t>
              </a:r>
              <a:r>
                <a:rPr lang="en-US" sz="600" kern="1200" dirty="0"/>
                <a:t> et al., 2019. GTTC</a:t>
              </a:r>
              <a:endParaRPr lang="en-GB" sz="6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kern="1200" dirty="0"/>
                <a:t>Nicolette et al., 2021. GTTC</a:t>
              </a:r>
              <a:endParaRPr lang="en-GB" sz="6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600" kern="1200" dirty="0"/>
                <a:t>Chepelev et al., 2022 GTTC</a:t>
              </a:r>
              <a:endParaRPr lang="en-GB" sz="6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716DC5-2FCE-AC2A-7119-9526576BB00B}"/>
                </a:ext>
              </a:extLst>
            </p:cNvPr>
            <p:cNvSpPr/>
            <p:nvPr/>
          </p:nvSpPr>
          <p:spPr>
            <a:xfrm>
              <a:off x="6809839" y="1224144"/>
              <a:ext cx="672399" cy="672399"/>
            </a:xfrm>
            <a:custGeom>
              <a:avLst/>
              <a:gdLst>
                <a:gd name="connsiteX0" fmla="*/ 0 w 672399"/>
                <a:gd name="connsiteY0" fmla="*/ 336200 h 672399"/>
                <a:gd name="connsiteX1" fmla="*/ 336200 w 672399"/>
                <a:gd name="connsiteY1" fmla="*/ 0 h 672399"/>
                <a:gd name="connsiteX2" fmla="*/ 672400 w 672399"/>
                <a:gd name="connsiteY2" fmla="*/ 336200 h 672399"/>
                <a:gd name="connsiteX3" fmla="*/ 336200 w 672399"/>
                <a:gd name="connsiteY3" fmla="*/ 672400 h 672399"/>
                <a:gd name="connsiteX4" fmla="*/ 0 w 672399"/>
                <a:gd name="connsiteY4" fmla="*/ 336200 h 6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399" h="672399">
                  <a:moveTo>
                    <a:pt x="0" y="336200"/>
                  </a:moveTo>
                  <a:cubicBezTo>
                    <a:pt x="0" y="150522"/>
                    <a:pt x="150522" y="0"/>
                    <a:pt x="336200" y="0"/>
                  </a:cubicBezTo>
                  <a:cubicBezTo>
                    <a:pt x="521878" y="0"/>
                    <a:pt x="672400" y="150522"/>
                    <a:pt x="672400" y="336200"/>
                  </a:cubicBezTo>
                  <a:cubicBezTo>
                    <a:pt x="672400" y="521878"/>
                    <a:pt x="521878" y="672400"/>
                    <a:pt x="336200" y="672400"/>
                  </a:cubicBezTo>
                  <a:cubicBezTo>
                    <a:pt x="150522" y="672400"/>
                    <a:pt x="0" y="521878"/>
                    <a:pt x="0" y="3362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81" tIns="102281" rIns="102281" bIns="10228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" kern="1200" dirty="0"/>
                <a:t>Risk Assessment</a:t>
              </a:r>
              <a:endParaRPr lang="en-GB" sz="600" kern="12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B8A5C9-FB92-4EE1-8250-53CE5983EE29}"/>
              </a:ext>
            </a:extLst>
          </p:cNvPr>
          <p:cNvSpPr txBox="1"/>
          <p:nvPr/>
        </p:nvSpPr>
        <p:spPr>
          <a:xfrm>
            <a:off x="1972819" y="2253081"/>
            <a:ext cx="1496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Issues Overcome: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Covariate analysis on </a:t>
            </a:r>
            <a:r>
              <a:rPr lang="en-US" sz="1050" dirty="0" err="1"/>
              <a:t>genetox</a:t>
            </a:r>
            <a:r>
              <a:rPr lang="en-US" sz="1050" dirty="0"/>
              <a:t> data</a:t>
            </a:r>
          </a:p>
          <a:p>
            <a:r>
              <a:rPr lang="en-US" sz="1050" b="1" dirty="0"/>
              <a:t>Issues to Overcome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How best to present multiplex data and potency ranking together.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Standardizing covariate analysis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A2EB2-CA8E-4E7A-9675-C76342262688}"/>
              </a:ext>
            </a:extLst>
          </p:cNvPr>
          <p:cNvSpPr txBox="1"/>
          <p:nvPr/>
        </p:nvSpPr>
        <p:spPr>
          <a:xfrm>
            <a:off x="3674746" y="2252724"/>
            <a:ext cx="1496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Issues Overcome: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Model selection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Model averaging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Mixture analysis</a:t>
            </a:r>
            <a:endParaRPr lang="en-GB" sz="1050" dirty="0"/>
          </a:p>
          <a:p>
            <a:r>
              <a:rPr lang="en-GB" sz="1050" b="1" dirty="0"/>
              <a:t>Issues to Overcome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Standardizing mixture analysis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4DC75-6801-49ED-89C3-244AADF2345B}"/>
              </a:ext>
            </a:extLst>
          </p:cNvPr>
          <p:cNvSpPr txBox="1"/>
          <p:nvPr/>
        </p:nvSpPr>
        <p:spPr>
          <a:xfrm>
            <a:off x="5471542" y="2252724"/>
            <a:ext cx="14961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Issues Overcome: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CES for </a:t>
            </a:r>
            <a:r>
              <a:rPr lang="en-US" sz="1050" dirty="0" err="1"/>
              <a:t>genetox</a:t>
            </a:r>
            <a:r>
              <a:rPr lang="en-US" sz="1050" dirty="0"/>
              <a:t> endpoints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Interpretation of BMDs relative to NOAEL/LOAEL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Mutation as a Tox Endpoint for Regulatory Decision Making</a:t>
            </a:r>
            <a:endParaRPr lang="en-GB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14EBB-86B4-482B-9734-A7FF64222C85}"/>
              </a:ext>
            </a:extLst>
          </p:cNvPr>
          <p:cNvSpPr txBox="1"/>
          <p:nvPr/>
        </p:nvSpPr>
        <p:spPr>
          <a:xfrm>
            <a:off x="7347204" y="2252724"/>
            <a:ext cx="1496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Issues Overcome: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Best way to calculate a human exposure limit and/or MOE</a:t>
            </a:r>
          </a:p>
          <a:p>
            <a:r>
              <a:rPr lang="en-US" sz="1050" b="1" dirty="0"/>
              <a:t>Issues to overcome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CES values for more endpoints.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Uncertainty factor values for </a:t>
            </a:r>
            <a:r>
              <a:rPr lang="en-GB" sz="1050" dirty="0" err="1"/>
              <a:t>genetox</a:t>
            </a:r>
            <a:r>
              <a:rPr lang="en-GB" sz="1050" dirty="0"/>
              <a:t> data?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Study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2E39C-5FEF-5E39-959F-FEF95BEE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6013-DA6D-B946-B232-BA8FA4FF46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69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672" y="1331225"/>
            <a:ext cx="1014413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947" y="2609108"/>
            <a:ext cx="1185863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073" y="3726534"/>
            <a:ext cx="1932928" cy="141696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68215"/>
            <a:ext cx="7164288" cy="4575285"/>
          </a:xfrm>
        </p:spPr>
        <p:txBody>
          <a:bodyPr/>
          <a:lstStyle/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Extensive progress in </a:t>
            </a:r>
            <a:r>
              <a:rPr lang="en-CA" sz="1500" b="1" dirty="0"/>
              <a:t>3D culture models </a:t>
            </a:r>
            <a:r>
              <a:rPr lang="en-CA" sz="1500" dirty="0"/>
              <a:t>representing major </a:t>
            </a:r>
            <a:r>
              <a:rPr lang="en-CA" sz="1500" b="1" dirty="0"/>
              <a:t>routes of exposure </a:t>
            </a:r>
            <a:r>
              <a:rPr lang="en-CA" sz="1500" dirty="0"/>
              <a:t>including systemic, dermal, and inhalation (Pfuhler et al., 2020. </a:t>
            </a:r>
            <a:r>
              <a:rPr lang="en-CA" sz="1500" dirty="0" err="1"/>
              <a:t>Mutat</a:t>
            </a:r>
            <a:r>
              <a:rPr lang="en-CA" sz="1500" dirty="0"/>
              <a:t> Res 850-851). 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dirty="0"/>
              <a:t>Studies using </a:t>
            </a:r>
            <a:r>
              <a:rPr lang="en-CA" sz="1500" b="1" dirty="0"/>
              <a:t>3D liver models </a:t>
            </a:r>
            <a:r>
              <a:rPr lang="en-CA" sz="1500" dirty="0"/>
              <a:t>show </a:t>
            </a:r>
            <a:r>
              <a:rPr lang="en-CA" sz="1500" b="1" dirty="0"/>
              <a:t>higher metabolic activity </a:t>
            </a:r>
            <a:r>
              <a:rPr lang="en-CA" sz="1500" dirty="0"/>
              <a:t>and improved sensitivity for detecting genetic damage induced by </a:t>
            </a:r>
            <a:r>
              <a:rPr lang="en-CA" sz="1500" dirty="0" err="1"/>
              <a:t>genotoxicants</a:t>
            </a:r>
            <a:r>
              <a:rPr lang="en-CA" sz="1500" dirty="0"/>
              <a:t> requiring metabolic activation.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b="1" dirty="0"/>
              <a:t>Air-liquid interfaces </a:t>
            </a:r>
            <a:r>
              <a:rPr lang="en-CA" sz="1500" dirty="0"/>
              <a:t>useful for simulating </a:t>
            </a:r>
            <a:r>
              <a:rPr lang="en-CA" sz="1500" b="1" dirty="0"/>
              <a:t>inhalation</a:t>
            </a:r>
            <a:r>
              <a:rPr lang="en-CA" sz="1500" dirty="0"/>
              <a:t> exposures of </a:t>
            </a:r>
            <a:r>
              <a:rPr lang="en-CA" sz="1500" dirty="0" err="1"/>
              <a:t>genotoxicants</a:t>
            </a:r>
            <a:r>
              <a:rPr lang="en-CA" sz="1500" dirty="0"/>
              <a:t>. 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b="1" dirty="0"/>
              <a:t>Human skin models </a:t>
            </a:r>
            <a:r>
              <a:rPr lang="en-CA" sz="1500" dirty="0"/>
              <a:t>in advanced state of </a:t>
            </a:r>
            <a:r>
              <a:rPr lang="en-CA" sz="1500" b="1" dirty="0"/>
              <a:t>validation</a:t>
            </a:r>
            <a:r>
              <a:rPr lang="en-CA" sz="1500" dirty="0"/>
              <a:t> with &gt;decade of research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500" b="1" dirty="0">
                <a:solidFill>
                  <a:srgbClr val="FF0000"/>
                </a:solidFill>
              </a:rPr>
              <a:t>Organ-on-a-chip</a:t>
            </a:r>
            <a:r>
              <a:rPr lang="en-CA" sz="1500" dirty="0">
                <a:solidFill>
                  <a:srgbClr val="FF0000"/>
                </a:solidFill>
              </a:rPr>
              <a:t> systems offer </a:t>
            </a:r>
            <a:r>
              <a:rPr lang="en-CA" sz="1500" b="1" dirty="0">
                <a:solidFill>
                  <a:srgbClr val="FF0000"/>
                </a:solidFill>
              </a:rPr>
              <a:t>more realistic </a:t>
            </a:r>
            <a:r>
              <a:rPr lang="en-CA" sz="1500" dirty="0">
                <a:solidFill>
                  <a:srgbClr val="FF0000"/>
                </a:solidFill>
              </a:rPr>
              <a:t>test environment with micro tissue cultures, tissue perfusion, microfluidic connections and the appropriate biomimetic stimulation (i.e., mechanical and electrical).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CA" sz="15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68100" y="29165"/>
            <a:ext cx="8407800" cy="423250"/>
          </a:xfrm>
        </p:spPr>
        <p:txBody>
          <a:bodyPr/>
          <a:lstStyle/>
          <a:p>
            <a:r>
              <a:rPr lang="en-CA" sz="2000" dirty="0"/>
              <a:t>Advanced in vitro Systems for Genotoxicity Assessment</a:t>
            </a:r>
          </a:p>
        </p:txBody>
      </p:sp>
    </p:spTree>
    <p:extLst>
      <p:ext uri="{BB962C8B-B14F-4D97-AF65-F5344CB8AC3E}">
        <p14:creationId xmlns:p14="http://schemas.microsoft.com/office/powerpoint/2010/main" val="27028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771549"/>
            <a:ext cx="8964488" cy="4221369"/>
          </a:xfrm>
        </p:spPr>
        <p:txBody>
          <a:bodyPr/>
          <a:lstStyle/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600" b="1" dirty="0"/>
              <a:t>Exposure scenario equivalency of in vitro data is uncertain</a:t>
            </a:r>
            <a:r>
              <a:rPr lang="en-CA" sz="1600" dirty="0"/>
              <a:t>: Does a short term in vitro study adequately capture the biology of a chronic animal study?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600" b="1" dirty="0"/>
              <a:t>Metabolism uncertainties</a:t>
            </a:r>
            <a:r>
              <a:rPr lang="en-CA" sz="1600" dirty="0"/>
              <a:t>: Are the cell lines able to reproduce the metabolites and/or detoxification processes following human exposures? 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600" b="1" dirty="0" err="1"/>
              <a:t>Toxicokinetics</a:t>
            </a:r>
            <a:r>
              <a:rPr lang="en-CA" sz="1600" b="1" dirty="0"/>
              <a:t> models overly simple</a:t>
            </a:r>
            <a:r>
              <a:rPr lang="en-CA" sz="1600" dirty="0"/>
              <a:t>: Missing compartments, assumptions on conservative side, kinetic processes unaccounted for.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600" b="1" dirty="0"/>
              <a:t>Confidence building limited to available data</a:t>
            </a:r>
            <a:r>
              <a:rPr lang="en-CA" sz="1600" dirty="0"/>
              <a:t>: Case studies have notable data gaps that make validation difficult.</a:t>
            </a:r>
          </a:p>
          <a:p>
            <a:pPr marL="514350" lvl="1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Problem not unique to </a:t>
            </a:r>
            <a:r>
              <a:rPr lang="en-CA" sz="1600" dirty="0" err="1"/>
              <a:t>genetox</a:t>
            </a:r>
            <a:r>
              <a:rPr lang="en-CA" sz="1600" dirty="0"/>
              <a:t>. Too much variability across in vivo data (even within same design and endpoint). Reasonable prediction for a POD of 1 mg/kg using in vitro data is 0.08 mg/kg – 10 mg/kg (Pham et al. 2020. Comp Tox 100126)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600" b="1" dirty="0"/>
              <a:t>Standardization</a:t>
            </a:r>
            <a:r>
              <a:rPr lang="en-CA" sz="1600" dirty="0"/>
              <a:t>: Development of guidelines is outpaced by rapid evolution of in vitro assays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72516" y="150582"/>
            <a:ext cx="9289032" cy="423250"/>
          </a:xfrm>
        </p:spPr>
        <p:txBody>
          <a:bodyPr/>
          <a:lstStyle/>
          <a:p>
            <a:r>
              <a:rPr lang="en-CA" sz="2400" dirty="0"/>
              <a:t>Uncertainties &amp; Limitations Associated with in vitro Data</a:t>
            </a:r>
          </a:p>
        </p:txBody>
      </p:sp>
    </p:spTree>
    <p:extLst>
      <p:ext uri="{BB962C8B-B14F-4D97-AF65-F5344CB8AC3E}">
        <p14:creationId xmlns:p14="http://schemas.microsoft.com/office/powerpoint/2010/main" val="24309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172" y="701563"/>
            <a:ext cx="8407801" cy="3486201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Potency ranking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Sufficiently developed and quantitative in vitro strategies already routinely used.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Screening and prioritization of chemicals for further evaluation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Sufficiently developed for more routine use for fit-for-purpose applications.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Health-Based Guidance Values and Quantitative Risk Assessments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Emerging opportunity but still in early stages of development.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0172" y="210905"/>
            <a:ext cx="8407800" cy="423250"/>
          </a:xfrm>
        </p:spPr>
        <p:txBody>
          <a:bodyPr/>
          <a:lstStyle/>
          <a:p>
            <a:r>
              <a:rPr lang="en-CA" dirty="0"/>
              <a:t>Risk Assessment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5577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DBC6-2939-4AF7-A2ED-E5C4996D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8" y="976162"/>
            <a:ext cx="8923564" cy="1154225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IWGT 2022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Consensus Statements –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Sub-group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Marc Beal, Health Canada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Group chaired by Paul White, George Johnson.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Rapporteur Andreas Zeller.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9C865-E2B6-71E5-9CD5-E92AFEF992C0}"/>
              </a:ext>
            </a:extLst>
          </p:cNvPr>
          <p:cNvSpPr txBox="1"/>
          <p:nvPr/>
        </p:nvSpPr>
        <p:spPr>
          <a:xfrm>
            <a:off x="5148063" y="4487991"/>
            <a:ext cx="4003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www.authorea.com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/full/10.22541/au.168606397.73342589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EBD3-AE23-0AD1-3384-5F8D591CE154}"/>
              </a:ext>
            </a:extLst>
          </p:cNvPr>
          <p:cNvSpPr txBox="1"/>
          <p:nvPr/>
        </p:nvSpPr>
        <p:spPr>
          <a:xfrm>
            <a:off x="48986" y="3054428"/>
            <a:ext cx="85554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333333"/>
                </a:solidFill>
                <a:effectLst/>
                <a:latin typeface="Helvetica" pitchFamily="2" charset="0"/>
              </a:rPr>
              <a:t>Cite as: </a:t>
            </a:r>
            <a:r>
              <a:rPr lang="en-GB" b="0" i="1" dirty="0">
                <a:solidFill>
                  <a:srgbClr val="333333"/>
                </a:solidFill>
                <a:effectLst/>
                <a:latin typeface="Helvetica" pitchFamily="2" charset="0"/>
              </a:rPr>
              <a:t>Marc Beal, </a:t>
            </a:r>
            <a:r>
              <a:rPr lang="en-GB" b="0" i="1" dirty="0" err="1">
                <a:solidFill>
                  <a:srgbClr val="333333"/>
                </a:solidFill>
                <a:effectLst/>
                <a:latin typeface="Helvetica" pitchFamily="2" charset="0"/>
              </a:rPr>
              <a:t>Guangchao</a:t>
            </a:r>
            <a:r>
              <a:rPr lang="en-GB" b="0" i="1" dirty="0">
                <a:solidFill>
                  <a:srgbClr val="333333"/>
                </a:solidFill>
                <a:effectLst/>
                <a:latin typeface="Helvetica" pitchFamily="2" charset="0"/>
              </a:rPr>
              <a:t> Chen, Kerry </a:t>
            </a:r>
            <a:r>
              <a:rPr lang="en-GB" b="0" i="1" dirty="0" err="1">
                <a:solidFill>
                  <a:srgbClr val="333333"/>
                </a:solidFill>
                <a:effectLst/>
                <a:latin typeface="Helvetica" pitchFamily="2" charset="0"/>
              </a:rPr>
              <a:t>Dearfield</a:t>
            </a:r>
            <a:r>
              <a:rPr lang="en-GB" b="0" i="1" dirty="0">
                <a:solidFill>
                  <a:srgbClr val="333333"/>
                </a:solidFill>
                <a:effectLst/>
                <a:latin typeface="Helvetica" pitchFamily="2" charset="0"/>
              </a:rPr>
              <a:t>, et al. Interpretation of In Vitro Concentration-Response Data for Risk Assessment and Regulatory Decision-making: Report from 2022 IWGT Quantitative Analysis Expert Working Group Meeting. </a:t>
            </a:r>
            <a:r>
              <a:rPr lang="en-GB" b="0" i="1" dirty="0" err="1">
                <a:solidFill>
                  <a:srgbClr val="333333"/>
                </a:solidFill>
                <a:effectLst/>
                <a:latin typeface="Helvetica" pitchFamily="2" charset="0"/>
              </a:rPr>
              <a:t>Authorea</a:t>
            </a:r>
            <a:r>
              <a:rPr lang="en-GB" b="0" i="1" dirty="0">
                <a:solidFill>
                  <a:srgbClr val="333333"/>
                </a:solidFill>
                <a:effectLst/>
                <a:latin typeface="Helvetica" pitchFamily="2" charset="0"/>
              </a:rPr>
              <a:t>. June 06, 2023.</a:t>
            </a:r>
            <a:br>
              <a:rPr lang="en-GB" i="1" dirty="0"/>
            </a:br>
            <a:r>
              <a:rPr lang="en-GB" b="1" i="1" dirty="0">
                <a:solidFill>
                  <a:srgbClr val="333333"/>
                </a:solidFill>
                <a:effectLst/>
                <a:latin typeface="Helvetica" pitchFamily="2" charset="0"/>
              </a:rPr>
              <a:t>DOI: </a:t>
            </a:r>
            <a:r>
              <a:rPr lang="en-GB" b="1" i="1" u="none" strike="noStrike" dirty="0">
                <a:solidFill>
                  <a:srgbClr val="202020"/>
                </a:solidFill>
                <a:effectLst/>
                <a:latin typeface="Helvetica" pitchFamily="2" charset="0"/>
                <a:hlinkClick r:id="rId2"/>
              </a:rPr>
              <a:t>10.22541/au.168606397.73342589/v1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4490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172" y="787285"/>
            <a:ext cx="8407801" cy="414531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buNone/>
            </a:pP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commonly used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mammalian in vitro genotoxicity endpoints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gene mutation and chromosomal damage assays) have the potential for use in quantitative applications such as the derivation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bioactivity exposure ratios (BER)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buNone/>
            </a:pP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analysis indicates that critical effect size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(CES)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need to be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endpoint (assay) specific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Additional data should be analyzed to give a more robust recommendation on appropriate CES for various assays and endpoints.</a:t>
            </a:r>
          </a:p>
          <a:p>
            <a:pPr marL="0" indent="0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buNone/>
            </a:pP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it is anticipated that in vivo genotoxicity data will become less available in the near future, it is critical to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uncertainties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associated with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 data and IVIVE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interpretation of concentration-response data in a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health context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0172" y="210905"/>
            <a:ext cx="8407800" cy="423250"/>
          </a:xfrm>
        </p:spPr>
        <p:txBody>
          <a:bodyPr/>
          <a:lstStyle/>
          <a:p>
            <a:r>
              <a:rPr lang="en-CA" dirty="0"/>
              <a:t>IWGT Consensus Summary</a:t>
            </a:r>
          </a:p>
        </p:txBody>
      </p:sp>
    </p:spTree>
    <p:extLst>
      <p:ext uri="{BB962C8B-B14F-4D97-AF65-F5344CB8AC3E}">
        <p14:creationId xmlns:p14="http://schemas.microsoft.com/office/powerpoint/2010/main" val="28713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1393" y="6399848"/>
            <a:ext cx="484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1744592-566B-0243-B595-EAA4B98E38A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172" y="813661"/>
            <a:ext cx="8407801" cy="348620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buNone/>
            </a:pP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researchers build confidence in the application of more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human-relevant models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reflecting higher complexity, there will be opportunities to apply the data quantitatively in chemical safety evaluations. It is anticipated that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complexity models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interpret in vitro genotoxicity data in the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health context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  <a:buNone/>
            </a:pP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Quantitative interpretation of in vitro genotoxicity data has already demonstrated utility in potency ranking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this strategy is sufficiently developed to support screening and prioritization of data-poor substances for further evaluation.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case studies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standardization efforts are needed before </a:t>
            </a:r>
            <a:r>
              <a:rPr lang="en-CA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derived from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can be employed for </a:t>
            </a:r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risk assessments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0172" y="210905"/>
            <a:ext cx="8407800" cy="423250"/>
          </a:xfrm>
        </p:spPr>
        <p:txBody>
          <a:bodyPr/>
          <a:lstStyle/>
          <a:p>
            <a:r>
              <a:rPr lang="en-CA" dirty="0"/>
              <a:t>IWGT Consensus Summary</a:t>
            </a:r>
          </a:p>
        </p:txBody>
      </p:sp>
    </p:spTree>
    <p:extLst>
      <p:ext uri="{BB962C8B-B14F-4D97-AF65-F5344CB8AC3E}">
        <p14:creationId xmlns:p14="http://schemas.microsoft.com/office/powerpoint/2010/main" val="7423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4C817D-7084-6777-9BB0-321B29D8A1B5}"/>
              </a:ext>
            </a:extLst>
          </p:cNvPr>
          <p:cNvSpPr/>
          <p:nvPr/>
        </p:nvSpPr>
        <p:spPr>
          <a:xfrm>
            <a:off x="542571" y="273844"/>
            <a:ext cx="4276522" cy="99417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26DD4-9925-7BE5-87BE-983513A9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3968" y="335210"/>
            <a:ext cx="8229600" cy="69175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Data analysis exercise.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37415-1355-E32F-3974-EBD204F2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91" y="1570907"/>
            <a:ext cx="7886700" cy="3263504"/>
          </a:xfrm>
        </p:spPr>
        <p:txBody>
          <a:bodyPr/>
          <a:lstStyle/>
          <a:p>
            <a:r>
              <a:rPr lang="en-US" dirty="0"/>
              <a:t>Use PROAST online.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https://proastweb.rivm.nl/</a:t>
            </a:r>
            <a:endParaRPr lang="en-US" dirty="0"/>
          </a:p>
          <a:p>
            <a:r>
              <a:rPr lang="en-US" dirty="0"/>
              <a:t>Test data sent by email, also in this zip file. </a:t>
            </a:r>
          </a:p>
          <a:p>
            <a:endParaRPr lang="en-GB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F9A81F4-FD08-DBE5-BC57-2183AE6DA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5987" y="3359257"/>
          <a:ext cx="1438754" cy="145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540720" imgH="545400" progId="Package">
                  <p:embed/>
                </p:oleObj>
              </mc:Choice>
              <mc:Fallback>
                <p:oleObj name="Packager Shell Object" showAsIcon="1" r:id="rId3" imgW="540720" imgH="545400" progId="Packag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F9A81F4-FD08-DBE5-BC57-2183AE6DA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5987" y="3359257"/>
                        <a:ext cx="1438754" cy="1451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07CB760-CF2F-E7FD-A374-4F1B498B3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59" y="2311108"/>
            <a:ext cx="4625241" cy="2432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13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EE6658-23C4-D096-F8DD-46EEAA68048C}"/>
              </a:ext>
            </a:extLst>
          </p:cNvPr>
          <p:cNvSpPr/>
          <p:nvPr/>
        </p:nvSpPr>
        <p:spPr>
          <a:xfrm>
            <a:off x="387694" y="1268017"/>
            <a:ext cx="5270818" cy="295394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AF880-957F-813B-BB42-4E9827FE94AB}"/>
              </a:ext>
            </a:extLst>
          </p:cNvPr>
          <p:cNvSpPr/>
          <p:nvPr/>
        </p:nvSpPr>
        <p:spPr>
          <a:xfrm>
            <a:off x="387694" y="172642"/>
            <a:ext cx="7886700" cy="99417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B271B-90DD-8FD4-FFD9-A7E91E2D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4" y="323851"/>
            <a:ext cx="8229600" cy="69175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BMD is preferable to a no observed effect level (NOEL) for most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9B7C-C712-64C3-A304-458A72CD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4" y="1369219"/>
            <a:ext cx="4987496" cy="3263504"/>
          </a:xfrm>
        </p:spPr>
        <p:txBody>
          <a:bodyPr/>
          <a:lstStyle/>
          <a:p>
            <a:r>
              <a:rPr lang="en-US" dirty="0"/>
              <a:t>Single metrics don’t have a measure of precision, confidence intervals needed. Slob, 2014</a:t>
            </a:r>
          </a:p>
          <a:p>
            <a:r>
              <a:rPr lang="en-US" dirty="0"/>
              <a:t>Sparse data (larger variation) leads to a higher NOEL, but lower BMDL. (MacGregor et al., 2015)</a:t>
            </a:r>
          </a:p>
          <a:p>
            <a:r>
              <a:rPr lang="en-US" dirty="0"/>
              <a:t>BMD is quicker and easier when </a:t>
            </a:r>
            <a:r>
              <a:rPr lang="en-US" dirty="0" err="1"/>
              <a:t>analysing</a:t>
            </a:r>
            <a:r>
              <a:rPr lang="en-US" dirty="0"/>
              <a:t> multiple data sets.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B594A-6D9D-E560-5F8A-2FF6B438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512" y="1268017"/>
            <a:ext cx="3097795" cy="27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8469E3-D9F0-2531-9EEE-81E16C6D1969}"/>
              </a:ext>
            </a:extLst>
          </p:cNvPr>
          <p:cNvSpPr/>
          <p:nvPr/>
        </p:nvSpPr>
        <p:spPr>
          <a:xfrm>
            <a:off x="61180" y="1"/>
            <a:ext cx="4248867" cy="300584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24259-7B9F-FBF5-3C28-6559B4E7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1" y="-887634"/>
            <a:ext cx="4248867" cy="46492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Hardy </a:t>
            </a:r>
            <a:r>
              <a:rPr lang="en-US" b="1" i="1" dirty="0">
                <a:solidFill>
                  <a:schemeClr val="tx1"/>
                </a:solidFill>
              </a:rPr>
              <a:t>et al., </a:t>
            </a:r>
            <a:r>
              <a:rPr lang="en-US" b="1" dirty="0">
                <a:solidFill>
                  <a:schemeClr val="tx1"/>
                </a:solidFill>
              </a:rPr>
              <a:t>2016. EFSA.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Update: use of the benchmark dose approach in risk assessment.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https://efsa.onlinelibrary.wiley.com/doi/epdf/10.2903/j.efsa.2017.4658</a:t>
            </a:r>
            <a:endParaRPr lang="en-GB" sz="135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8A928-CCDE-8DDE-1FB7-A84E304F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02" y="244928"/>
            <a:ext cx="451112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3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4C817D-7084-6777-9BB0-321B29D8A1B5}"/>
              </a:ext>
            </a:extLst>
          </p:cNvPr>
          <p:cNvSpPr/>
          <p:nvPr/>
        </p:nvSpPr>
        <p:spPr>
          <a:xfrm>
            <a:off x="542571" y="273844"/>
            <a:ext cx="4276522" cy="99417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26DD4-9925-7BE5-87BE-983513A9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3968" y="335210"/>
            <a:ext cx="8229600" cy="69175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Data analysis exercise.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37415-1355-E32F-3974-EBD204F2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91" y="1570907"/>
            <a:ext cx="7886700" cy="3263504"/>
          </a:xfrm>
        </p:spPr>
        <p:txBody>
          <a:bodyPr/>
          <a:lstStyle/>
          <a:p>
            <a:r>
              <a:rPr lang="en-US" dirty="0"/>
              <a:t>Use PROAST online.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https://proastweb.rivm.nl/</a:t>
            </a:r>
            <a:endParaRPr lang="en-US" dirty="0"/>
          </a:p>
          <a:p>
            <a:r>
              <a:rPr lang="en-US" dirty="0"/>
              <a:t>Test data sent by email, also in this zip file. </a:t>
            </a:r>
          </a:p>
          <a:p>
            <a:endParaRPr lang="en-GB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F9A81F4-FD08-DBE5-BC57-2183AE6DA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5987" y="3359257"/>
          <a:ext cx="1438754" cy="145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540720" imgH="545400" progId="Package">
                  <p:embed/>
                </p:oleObj>
              </mc:Choice>
              <mc:Fallback>
                <p:oleObj name="Packager Shell Object" showAsIcon="1" r:id="rId3" imgW="540720" imgH="545400" progId="Packag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F9A81F4-FD08-DBE5-BC57-2183AE6DA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5987" y="3359257"/>
                        <a:ext cx="1438754" cy="1451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07CB760-CF2F-E7FD-A374-4F1B498B3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59" y="2311108"/>
            <a:ext cx="4625241" cy="2432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1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4B4D89-1A81-0D23-6CAE-73E61B7ED5CF}"/>
              </a:ext>
            </a:extLst>
          </p:cNvPr>
          <p:cNvSpPr/>
          <p:nvPr/>
        </p:nvSpPr>
        <p:spPr bwMode="auto">
          <a:xfrm>
            <a:off x="35496" y="102393"/>
            <a:ext cx="9018385" cy="48221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7398" name="Picture 6" descr="5. Medical Cannabis and the dose-response relationshi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20758" r="15546" b="18029"/>
          <a:stretch/>
        </p:blipFill>
        <p:spPr bwMode="auto">
          <a:xfrm>
            <a:off x="3164498" y="988270"/>
            <a:ext cx="3004957" cy="848336"/>
          </a:xfrm>
          <a:prstGeom prst="rect">
            <a:avLst/>
          </a:prstGeom>
          <a:solidFill>
            <a:srgbClr val="FFFFCC">
              <a:alpha val="0"/>
            </a:srgbClr>
          </a:solidFill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404762" y="387042"/>
            <a:ext cx="4350810" cy="1343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Conceptual Framework for Quantitative Analysis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1460500" y="551261"/>
            <a:ext cx="0" cy="84415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4580" y="782241"/>
            <a:ext cx="8851900" cy="312116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2886160" y="2662872"/>
            <a:ext cx="69215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 type="triangl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3593940" y="2107218"/>
            <a:ext cx="15875" cy="911207"/>
          </a:xfrm>
          <a:prstGeom prst="line">
            <a:avLst/>
          </a:prstGeom>
          <a:noFill/>
          <a:ln w="2857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877193" y="2107218"/>
            <a:ext cx="18804" cy="1326355"/>
          </a:xfrm>
          <a:prstGeom prst="line">
            <a:avLst/>
          </a:prstGeom>
          <a:noFill/>
          <a:ln w="28575">
            <a:solidFill>
              <a:srgbClr val="006666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645842" y="2448389"/>
            <a:ext cx="31995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anose="020F0502020204030204" pitchFamily="34" charset="0"/>
              </a:rPr>
              <a:t>Uncertainty/Adjustment Factors</a:t>
            </a:r>
          </a:p>
          <a:p>
            <a:pPr eaLnBrk="0" hangingPunct="0"/>
            <a:r>
              <a:rPr lang="en-US" sz="1200" dirty="0">
                <a:latin typeface="Calibri" panose="020F0502020204030204" pitchFamily="34" charset="0"/>
              </a:rPr>
              <a:t>(interspecies, </a:t>
            </a:r>
            <a:r>
              <a:rPr lang="en-US" sz="1200" dirty="0" err="1">
                <a:latin typeface="Calibri" panose="020F0502020204030204" pitchFamily="34" charset="0"/>
              </a:rPr>
              <a:t>intraspecies</a:t>
            </a:r>
            <a:r>
              <a:rPr lang="en-US" sz="1200" dirty="0">
                <a:latin typeface="Calibri" panose="020F0502020204030204" pitchFamily="34" charset="0"/>
              </a:rPr>
              <a:t>, study duration, etc.)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76213" y="1138236"/>
            <a:ext cx="3752850" cy="1047752"/>
            <a:chOff x="119" y="1568"/>
            <a:chExt cx="2364" cy="880"/>
          </a:xfrm>
        </p:grpSpPr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1162" y="2146"/>
              <a:ext cx="544" cy="22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19" y="2233"/>
              <a:ext cx="1143" cy="21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25000"/>
                </a:spcBef>
              </a:pPr>
              <a:r>
                <a:rPr lang="en-US" sz="1300" dirty="0">
                  <a:solidFill>
                    <a:srgbClr val="FFFF99"/>
                  </a:solidFill>
                  <a:latin typeface="Calibri" panose="020F0502020204030204" pitchFamily="34" charset="0"/>
                </a:rPr>
                <a:t> Background Incidence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291" y="1780"/>
              <a:ext cx="0" cy="23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060" y="1568"/>
              <a:ext cx="423" cy="22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300" dirty="0" err="1">
                  <a:solidFill>
                    <a:srgbClr val="FFFF99"/>
                  </a:solidFill>
                  <a:latin typeface="Calibri" panose="020F0502020204030204" pitchFamily="34" charset="0"/>
                </a:rPr>
                <a:t>BMDLx</a:t>
              </a:r>
              <a:endParaRPr lang="en-US" sz="1300" dirty="0">
                <a:solidFill>
                  <a:srgbClr val="FFFF9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912910" y="2953940"/>
            <a:ext cx="4648201" cy="552450"/>
            <a:chOff x="2138" y="3008"/>
            <a:chExt cx="2928" cy="464"/>
          </a:xfrm>
        </p:grpSpPr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2146" y="3008"/>
              <a:ext cx="2920" cy="464"/>
            </a:xfrm>
            <a:prstGeom prst="rightArrow">
              <a:avLst>
                <a:gd name="adj1" fmla="val 50000"/>
                <a:gd name="adj2" fmla="val 157328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138" y="3107"/>
              <a:ext cx="2264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>
                  <a:latin typeface="Calibri" panose="020F0502020204030204" pitchFamily="34" charset="0"/>
                </a:rPr>
                <a:t>Higher risk for humans</a:t>
              </a:r>
            </a:p>
          </p:txBody>
        </p:sp>
      </p:grpSp>
      <p:sp>
        <p:nvSpPr>
          <p:cNvPr id="26" name="Rectangle 27"/>
          <p:cNvSpPr txBox="1">
            <a:spLocks noChangeArrowheads="1"/>
          </p:cNvSpPr>
          <p:nvPr/>
        </p:nvSpPr>
        <p:spPr bwMode="auto">
          <a:xfrm>
            <a:off x="176213" y="4017836"/>
            <a:ext cx="8769377" cy="5715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4040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339933"/>
                </a:solidFill>
                <a:latin typeface="Calibri" panose="020F0502020204030204" pitchFamily="34" charset="0"/>
              </a:rPr>
              <a:t>Assumption: At HBGV cellular protection mechanisms (e.g., DNA repair pathways) not saturated → difference between response and background is negligible. </a:t>
            </a:r>
          </a:p>
        </p:txBody>
      </p: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1100141" y="933451"/>
            <a:ext cx="6840537" cy="1443037"/>
            <a:chOff x="748" y="964"/>
            <a:chExt cx="4309" cy="1212"/>
          </a:xfrm>
        </p:grpSpPr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748" y="964"/>
              <a:ext cx="4309" cy="1212"/>
              <a:chOff x="748" y="908"/>
              <a:chExt cx="4309" cy="1212"/>
            </a:xfrm>
          </p:grpSpPr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1751" y="1849"/>
                <a:ext cx="330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GB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 flipH="1" flipV="1">
                <a:off x="1759" y="908"/>
                <a:ext cx="0" cy="957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GB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748" y="1161"/>
                <a:ext cx="962" cy="246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FF99"/>
                    </a:solidFill>
                    <a:latin typeface="Calibri" panose="020F0502020204030204" pitchFamily="34" charset="0"/>
                  </a:rPr>
                  <a:t>Genotoxic </a:t>
                </a:r>
                <a:r>
                  <a:rPr lang="en-US" sz="1300" dirty="0">
                    <a:solidFill>
                      <a:srgbClr val="FFFF99"/>
                    </a:solidFill>
                    <a:latin typeface="Calibri" panose="020F0502020204030204" pitchFamily="34" charset="0"/>
                  </a:rPr>
                  <a:t>Effect</a:t>
                </a:r>
              </a:p>
            </p:txBody>
          </p: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>
                <a:off x="2789" y="1887"/>
                <a:ext cx="1577" cy="233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FF99"/>
                    </a:solidFill>
                    <a:latin typeface="Calibri" panose="020F0502020204030204" pitchFamily="34" charset="0"/>
                  </a:rPr>
                  <a:t>Concentration/Dose </a:t>
                </a:r>
                <a:r>
                  <a:rPr lang="en-US" sz="1200" i="1" dirty="0">
                    <a:solidFill>
                      <a:srgbClr val="FFFF99"/>
                    </a:solidFill>
                    <a:latin typeface="Calibri" panose="020F0502020204030204" pitchFamily="34" charset="0"/>
                  </a:rPr>
                  <a:t>In vitro/in vivo</a:t>
                </a: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V="1">
                <a:off x="1770" y="1663"/>
                <a:ext cx="281" cy="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GB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2414" y="1484"/>
              <a:ext cx="59" cy="51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algn="ctr" eaLnBrk="0" hangingPunct="0">
                <a:spcBef>
                  <a:spcPct val="50000"/>
                </a:spcBef>
              </a:pPr>
              <a:endParaRPr lang="fr-FR">
                <a:solidFill>
                  <a:srgbClr val="1F60A9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" y="4924510"/>
            <a:ext cx="2957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Calibri" panose="020F0502020204030204" pitchFamily="34" charset="0"/>
              </a:rPr>
              <a:t>Adapted from a figure developed by Veronique </a:t>
            </a:r>
            <a:r>
              <a:rPr lang="en-CA" sz="900" dirty="0" err="1">
                <a:solidFill>
                  <a:schemeClr val="bg1"/>
                </a:solidFill>
                <a:latin typeface="Calibri" panose="020F0502020204030204" pitchFamily="34" charset="0"/>
              </a:rPr>
              <a:t>Thybaud</a:t>
            </a:r>
            <a:r>
              <a:rPr lang="en-CA" sz="9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  <p:grpSp>
        <p:nvGrpSpPr>
          <p:cNvPr id="43" name="Group 24"/>
          <p:cNvGrpSpPr>
            <a:grpSpLocks/>
          </p:cNvGrpSpPr>
          <p:nvPr/>
        </p:nvGrpSpPr>
        <p:grpSpPr bwMode="auto">
          <a:xfrm rot="10800000">
            <a:off x="125615" y="2952823"/>
            <a:ext cx="2711176" cy="552450"/>
            <a:chOff x="2096" y="2980"/>
            <a:chExt cx="2944" cy="464"/>
          </a:xfrm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2120" y="2980"/>
              <a:ext cx="2920" cy="464"/>
            </a:xfrm>
            <a:prstGeom prst="rightArrow">
              <a:avLst>
                <a:gd name="adj1" fmla="val 50000"/>
                <a:gd name="adj2" fmla="val 157328"/>
              </a:avLst>
            </a:prstGeom>
            <a:gradFill rotWithShape="1">
              <a:gsLst>
                <a:gs pos="0">
                  <a:srgbClr val="CCFF66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 rot="10800000">
              <a:off x="2096" y="3087"/>
              <a:ext cx="240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400" dirty="0">
                  <a:latin typeface="Calibri" panose="020F0502020204030204" pitchFamily="34" charset="0"/>
                </a:rPr>
                <a:t>Negligible risk for humans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91799" y="3614695"/>
            <a:ext cx="297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Calibri" panose="020F0502020204030204" pitchFamily="34" charset="0"/>
              </a:rPr>
              <a:t>HBGV – Health-based Guidance Value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86159" y="3433572"/>
            <a:ext cx="195508" cy="241554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AutoShape 37"/>
          <p:cNvSpPr>
            <a:spLocks noChangeArrowheads="1"/>
          </p:cNvSpPr>
          <p:nvPr/>
        </p:nvSpPr>
        <p:spPr bwMode="auto">
          <a:xfrm>
            <a:off x="4593661" y="1006306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5036289" y="1057132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7" name="AutoShape 37"/>
          <p:cNvSpPr>
            <a:spLocks noChangeArrowheads="1"/>
          </p:cNvSpPr>
          <p:nvPr/>
        </p:nvSpPr>
        <p:spPr bwMode="auto">
          <a:xfrm>
            <a:off x="5316541" y="933502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8" name="AutoShape 37"/>
          <p:cNvSpPr>
            <a:spLocks noChangeArrowheads="1"/>
          </p:cNvSpPr>
          <p:nvPr/>
        </p:nvSpPr>
        <p:spPr bwMode="auto">
          <a:xfrm>
            <a:off x="4825189" y="1110351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3973146" y="1491516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4052527" y="1294264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1" name="AutoShape 37"/>
          <p:cNvSpPr>
            <a:spLocks noChangeArrowheads="1"/>
          </p:cNvSpPr>
          <p:nvPr/>
        </p:nvSpPr>
        <p:spPr bwMode="auto">
          <a:xfrm>
            <a:off x="4428799" y="1123539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2" name="AutoShape 37"/>
          <p:cNvSpPr>
            <a:spLocks noChangeArrowheads="1"/>
          </p:cNvSpPr>
          <p:nvPr/>
        </p:nvSpPr>
        <p:spPr bwMode="auto">
          <a:xfrm>
            <a:off x="3609814" y="1723174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3" name="AutoShape 37"/>
          <p:cNvSpPr>
            <a:spLocks noChangeArrowheads="1"/>
          </p:cNvSpPr>
          <p:nvPr/>
        </p:nvSpPr>
        <p:spPr bwMode="auto">
          <a:xfrm>
            <a:off x="3403477" y="1688295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4" name="AutoShape 37"/>
          <p:cNvSpPr>
            <a:spLocks noChangeArrowheads="1"/>
          </p:cNvSpPr>
          <p:nvPr/>
        </p:nvSpPr>
        <p:spPr bwMode="auto">
          <a:xfrm>
            <a:off x="3257694" y="1828036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5" name="AutoShape 37"/>
          <p:cNvSpPr>
            <a:spLocks noChangeArrowheads="1"/>
          </p:cNvSpPr>
          <p:nvPr/>
        </p:nvSpPr>
        <p:spPr bwMode="auto">
          <a:xfrm>
            <a:off x="3042229" y="1817212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6" name="AutoShape 37"/>
          <p:cNvSpPr>
            <a:spLocks noChangeArrowheads="1"/>
          </p:cNvSpPr>
          <p:nvPr/>
        </p:nvSpPr>
        <p:spPr bwMode="auto">
          <a:xfrm>
            <a:off x="4273062" y="1251670"/>
            <a:ext cx="93662" cy="60722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 eaLnBrk="0" hangingPunct="0">
              <a:spcBef>
                <a:spcPct val="50000"/>
              </a:spcBef>
            </a:pPr>
            <a:endParaRPr lang="fr-FR">
              <a:solidFill>
                <a:srgbClr val="1F60A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BE8F-C462-4D53-8DCC-2F315CD52B9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3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05"/>
    </mc:Choice>
    <mc:Fallback xmlns="">
      <p:transition spd="slow" advTm="45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26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69EF00-582D-AE51-0002-EDD992754FFE}"/>
              </a:ext>
            </a:extLst>
          </p:cNvPr>
          <p:cNvSpPr/>
          <p:nvPr/>
        </p:nvSpPr>
        <p:spPr>
          <a:xfrm>
            <a:off x="129333" y="142013"/>
            <a:ext cx="4857247" cy="48594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B271B-90DD-8FD4-FFD9-A7E91E2D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8600" y="-32704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3.Data.Covariate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4CBAF1-0E9B-760F-2F68-BCFAF4EEB391}"/>
              </a:ext>
            </a:extLst>
          </p:cNvPr>
          <p:cNvGraphicFramePr>
            <a:graphicFrameLocks noGrp="1"/>
          </p:cNvGraphicFramePr>
          <p:nvPr/>
        </p:nvGraphicFramePr>
        <p:xfrm>
          <a:off x="249655" y="273844"/>
          <a:ext cx="1257300" cy="4960775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966500787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33673516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519557435"/>
                    </a:ext>
                  </a:extLst>
                </a:gridCol>
              </a:tblGrid>
              <a:tr h="20946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Dose.</a:t>
                      </a:r>
                    </a:p>
                    <a:p>
                      <a:pPr algn="l" fontAlgn="b"/>
                      <a:r>
                        <a:rPr lang="en-GB" sz="7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ug.ml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Response.Perc.Cells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Study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71048462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821069561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20489860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054852041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76118658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26130744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880753178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076208419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737322491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521838938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50830843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2.5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8917015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3.2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81062308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203132900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4.5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569935372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537860379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865001861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889681796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1.43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280679981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273151438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0.78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481107070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928454137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1.56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19292288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1.95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902322711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945511008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2.6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98262325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3.25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2271549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4.16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245810897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5.2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984525439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5.85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57941166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4.55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621325798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806251958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591379447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137177054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965989230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7402155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3131225891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1899978207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585002395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4195334730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952927943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168576329"/>
                  </a:ext>
                </a:extLst>
              </a:tr>
              <a:tr h="106595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/>
                </a:tc>
                <a:extLst>
                  <a:ext uri="{0D108BD9-81ED-4DB2-BD59-A6C34878D82A}">
                    <a16:rowId xmlns:a16="http://schemas.microsoft.com/office/drawing/2014/main" val="299568977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23776E-0057-4691-6093-22EFDD82C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 bwMode="auto">
          <a:xfrm>
            <a:off x="6978303" y="1442625"/>
            <a:ext cx="2075462" cy="25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2E1E9-5743-9840-ED49-1F47C3C9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42" y="750846"/>
            <a:ext cx="3191659" cy="16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9023C-CF86-D26C-FD70-88D31A5E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28" y="2453883"/>
            <a:ext cx="3089672" cy="159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17B58-10C2-424D-BAC3-DE54A3EA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8" y="187544"/>
            <a:ext cx="1916029" cy="1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C0E4BAD-033B-E257-5D96-4410B50DA1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86440" y="4077087"/>
          <a:ext cx="5267325" cy="1095376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498434">
                  <a:extLst>
                    <a:ext uri="{9D8B030D-6E8A-4147-A177-3AD203B41FA5}">
                      <a16:colId xmlns:a16="http://schemas.microsoft.com/office/drawing/2014/main" val="35042516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95197249"/>
                    </a:ext>
                  </a:extLst>
                </a:gridCol>
                <a:gridCol w="1711491">
                  <a:extLst>
                    <a:ext uri="{9D8B030D-6E8A-4147-A177-3AD203B41FA5}">
                      <a16:colId xmlns:a16="http://schemas.microsoft.com/office/drawing/2014/main" val="2973373994"/>
                    </a:ext>
                  </a:extLst>
                </a:gridCol>
              </a:tblGrid>
              <a:tr h="4186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subgroup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BMDlower.ma (ug/ml)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BMDupper.ma (ug/ml)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548736811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5.08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25743930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3.21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4.8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30142205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0.157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62951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4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587D72-F9D7-4C19-8617-4DEC705BEFE1}"/>
              </a:ext>
            </a:extLst>
          </p:cNvPr>
          <p:cNvSpPr/>
          <p:nvPr/>
        </p:nvSpPr>
        <p:spPr bwMode="auto">
          <a:xfrm>
            <a:off x="0" y="0"/>
            <a:ext cx="9144000" cy="38913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A13E0-47FE-4C26-955D-E3002A1EB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4"/>
          <a:stretch/>
        </p:blipFill>
        <p:spPr>
          <a:xfrm>
            <a:off x="0" y="3830140"/>
            <a:ext cx="9144000" cy="1308454"/>
          </a:xfrm>
          <a:prstGeom prst="rect">
            <a:avLst/>
          </a:prstGeom>
        </p:spPr>
      </p:pic>
      <p:pic>
        <p:nvPicPr>
          <p:cNvPr id="25" name="Picture 2" descr="578125111@20022012-1BC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284" y="405228"/>
            <a:ext cx="1656183" cy="155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585595" y="-252567"/>
            <a:ext cx="58293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Acknowledgements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6934" y="3521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24004"/>
          <a:stretch/>
        </p:blipFill>
        <p:spPr>
          <a:xfrm>
            <a:off x="2068003" y="405228"/>
            <a:ext cx="3628644" cy="1558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1A1991-6A27-934E-A467-6C26FF264E83}"/>
              </a:ext>
            </a:extLst>
          </p:cNvPr>
          <p:cNvSpPr/>
          <p:nvPr/>
        </p:nvSpPr>
        <p:spPr>
          <a:xfrm>
            <a:off x="683568" y="2265224"/>
            <a:ext cx="813690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Mark Beal and Paul White, Health Canada.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IWGT 2022 – International Workshop on Genotoxicity Testing.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HESI GTTC.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Merck, Pfizer and Gilead – NDEA slides. GSK – NDMA slide.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In Vitro Toxicology Group, Swansea University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Conversations with numerous scientists on this topic, from industry, academia and government. </a:t>
            </a:r>
          </a:p>
        </p:txBody>
      </p:sp>
    </p:spTree>
    <p:extLst>
      <p:ext uri="{BB962C8B-B14F-4D97-AF65-F5344CB8AC3E}">
        <p14:creationId xmlns:p14="http://schemas.microsoft.com/office/powerpoint/2010/main" val="1996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1"/>
    </mc:Choice>
    <mc:Fallback xmlns="">
      <p:transition spd="slow" advTm="600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enchmark d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9" y="306415"/>
            <a:ext cx="4351728" cy="44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8628" y="1563980"/>
            <a:ext cx="3722472" cy="1962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The Benchmark Dose (BMD) Approach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BE8F-C462-4D53-8DCC-2F315CD52B9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news article&#10;&#10;Description automatically generated with low confidence">
            <a:extLst>
              <a:ext uri="{FF2B5EF4-FFF2-40B4-BE49-F238E27FC236}">
                <a16:creationId xmlns:a16="http://schemas.microsoft.com/office/drawing/2014/main" id="{3B941599-F790-60B0-05A8-DA49BF5D2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" y="557302"/>
            <a:ext cx="4156586" cy="34126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F8517-8134-DD0D-F71D-5ED9E872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8" name="Picture 7" descr="A picture containing text, font, screenshot, receipt&#10;&#10;Description automatically generated">
            <a:extLst>
              <a:ext uri="{FF2B5EF4-FFF2-40B4-BE49-F238E27FC236}">
                <a16:creationId xmlns:a16="http://schemas.microsoft.com/office/drawing/2014/main" id="{E231DAD5-848F-4DF9-E61D-19D9E307B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0" y="4207943"/>
            <a:ext cx="4653823" cy="831040"/>
          </a:xfrm>
          <a:prstGeom prst="rect">
            <a:avLst/>
          </a:prstGeom>
        </p:spPr>
      </p:pic>
      <p:pic>
        <p:nvPicPr>
          <p:cNvPr id="3" name="Picture 2" descr="A picture containing text, diagram, screenshot, parallel&#10;&#10;Description automatically generated">
            <a:extLst>
              <a:ext uri="{FF2B5EF4-FFF2-40B4-BE49-F238E27FC236}">
                <a16:creationId xmlns:a16="http://schemas.microsoft.com/office/drawing/2014/main" id="{F31989E9-D5EB-695C-1F27-19D0A0875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6" y="836019"/>
            <a:ext cx="4752000" cy="31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6EAD-D250-01BC-BC18-ECF7537C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F6890-291F-8535-EB17-FAB44CBF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21A6E-D20A-86D2-9005-07E384A3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793" y="0"/>
            <a:ext cx="5355582" cy="3323464"/>
          </a:xfrm>
          <a:prstGeom prst="rect">
            <a:avLst/>
          </a:prstGeom>
        </p:spPr>
      </p:pic>
      <p:pic>
        <p:nvPicPr>
          <p:cNvPr id="7" name="Picture 6" descr="A picture containing text, font, algebra&#10;&#10;Description automatically generated">
            <a:extLst>
              <a:ext uri="{FF2B5EF4-FFF2-40B4-BE49-F238E27FC236}">
                <a16:creationId xmlns:a16="http://schemas.microsoft.com/office/drawing/2014/main" id="{7125B9A8-D4F0-35C8-9646-6E12D836F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15538"/>
            <a:ext cx="2038350" cy="771525"/>
          </a:xfrm>
          <a:prstGeom prst="rect">
            <a:avLst/>
          </a:prstGeom>
        </p:spPr>
      </p:pic>
      <p:pic>
        <p:nvPicPr>
          <p:cNvPr id="9" name="Picture 8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ACBC2B8E-71EE-1869-C9B9-28168020D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" y="32756"/>
            <a:ext cx="3203848" cy="13738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5075B6-6861-20C2-900F-F8EEFE87AAB3}"/>
              </a:ext>
            </a:extLst>
          </p:cNvPr>
          <p:cNvSpPr/>
          <p:nvPr/>
        </p:nvSpPr>
        <p:spPr bwMode="auto">
          <a:xfrm>
            <a:off x="3311006" y="3403803"/>
            <a:ext cx="5355582" cy="17176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E87E0F-6DB4-EA58-A0CA-357BCB981B63}"/>
              </a:ext>
            </a:extLst>
          </p:cNvPr>
          <p:cNvCxnSpPr/>
          <p:nvPr/>
        </p:nvCxnSpPr>
        <p:spPr bwMode="auto">
          <a:xfrm>
            <a:off x="3563888" y="3579862"/>
            <a:ext cx="0" cy="12826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3E85B8-4B61-2E21-3E53-5E8AAB42F578}"/>
              </a:ext>
            </a:extLst>
          </p:cNvPr>
          <p:cNvCxnSpPr/>
          <p:nvPr/>
        </p:nvCxnSpPr>
        <p:spPr bwMode="auto">
          <a:xfrm>
            <a:off x="3563888" y="4862513"/>
            <a:ext cx="48245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433CA2-9C70-3A22-DDC3-6885EB7A8862}"/>
              </a:ext>
            </a:extLst>
          </p:cNvPr>
          <p:cNvCxnSpPr/>
          <p:nvPr/>
        </p:nvCxnSpPr>
        <p:spPr bwMode="auto">
          <a:xfrm>
            <a:off x="4283968" y="3723878"/>
            <a:ext cx="43204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8D1AD9-9AE0-1250-2818-1B05310266E3}"/>
              </a:ext>
            </a:extLst>
          </p:cNvPr>
          <p:cNvCxnSpPr>
            <a:cxnSpLocks/>
          </p:cNvCxnSpPr>
          <p:nvPr/>
        </p:nvCxnSpPr>
        <p:spPr bwMode="auto">
          <a:xfrm>
            <a:off x="4932040" y="4083918"/>
            <a:ext cx="57606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582C6C-1793-8D4A-1035-55565D0BDF13}"/>
              </a:ext>
            </a:extLst>
          </p:cNvPr>
          <p:cNvCxnSpPr>
            <a:cxnSpLocks/>
          </p:cNvCxnSpPr>
          <p:nvPr/>
        </p:nvCxnSpPr>
        <p:spPr bwMode="auto">
          <a:xfrm>
            <a:off x="5700765" y="4371950"/>
            <a:ext cx="1535531" cy="0"/>
          </a:xfrm>
          <a:prstGeom prst="line">
            <a:avLst/>
          </a:prstGeom>
          <a:ln w="28575"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743E51-D673-B8A6-0D1D-ECFEC8918A68}"/>
              </a:ext>
            </a:extLst>
          </p:cNvPr>
          <p:cNvSpPr txBox="1"/>
          <p:nvPr/>
        </p:nvSpPr>
        <p:spPr>
          <a:xfrm>
            <a:off x="7380312" y="3579862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Compound A</a:t>
            </a: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D4C551-E802-8273-3A3B-B7A45DCCB652}"/>
              </a:ext>
            </a:extLst>
          </p:cNvPr>
          <p:cNvSpPr txBox="1"/>
          <p:nvPr/>
        </p:nvSpPr>
        <p:spPr>
          <a:xfrm>
            <a:off x="7367348" y="3928035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Compound B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9DDEF-507C-8DBF-84C3-0E44C59182F6}"/>
              </a:ext>
            </a:extLst>
          </p:cNvPr>
          <p:cNvSpPr txBox="1"/>
          <p:nvPr/>
        </p:nvSpPr>
        <p:spPr>
          <a:xfrm>
            <a:off x="7376911" y="4249168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6FF"/>
                </a:solidFill>
              </a:rPr>
              <a:t>Compound C</a:t>
            </a:r>
            <a:endParaRPr lang="en-GB" sz="1200" dirty="0">
              <a:solidFill>
                <a:srgbClr val="0066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EE2063-C406-E0E0-9F07-42F856C7CFA6}"/>
              </a:ext>
            </a:extLst>
          </p:cNvPr>
          <p:cNvSpPr txBox="1"/>
          <p:nvPr/>
        </p:nvSpPr>
        <p:spPr>
          <a:xfrm>
            <a:off x="7514461" y="4861311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Dose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847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D141-F65F-E1A0-24BD-616BC48F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icture containing text, diagram, line, parallel&#10;&#10;Description automatically generated">
            <a:extLst>
              <a:ext uri="{FF2B5EF4-FFF2-40B4-BE49-F238E27FC236}">
                <a16:creationId xmlns:a16="http://schemas.microsoft.com/office/drawing/2014/main" id="{B616E55A-22FE-1D93-2D7F-C7A26D0AF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25430"/>
            <a:ext cx="2695997" cy="30127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70A97-0BD9-2C26-6476-7A20868E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8" name="Picture 7" descr="A picture containing text, diagram, line, parallel&#10;&#10;Description automatically generated">
            <a:extLst>
              <a:ext uri="{FF2B5EF4-FFF2-40B4-BE49-F238E27FC236}">
                <a16:creationId xmlns:a16="http://schemas.microsoft.com/office/drawing/2014/main" id="{28F2E8D1-3CDB-DFAA-314A-111328440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3" y="86166"/>
            <a:ext cx="4741998" cy="491564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D82F1C-6574-3E75-832A-969E883AC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2393"/>
            <a:ext cx="3608437" cy="18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5A84F-F5A3-A001-5F1D-49F44907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0589-CB88-49CE-A4DB-D04075E0A04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8" name="Picture 7" descr="A picture containing text, screenshot, parallel, diagram&#10;&#10;Description automatically generated">
            <a:extLst>
              <a:ext uri="{FF2B5EF4-FFF2-40B4-BE49-F238E27FC236}">
                <a16:creationId xmlns:a16="http://schemas.microsoft.com/office/drawing/2014/main" id="{62C6BAD3-AD78-E16A-2E10-5E1EDF28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1755451"/>
            <a:ext cx="5780094" cy="3388049"/>
          </a:xfrm>
          <a:prstGeom prst="rect">
            <a:avLst/>
          </a:prstGeom>
        </p:spPr>
      </p:pic>
      <p:pic>
        <p:nvPicPr>
          <p:cNvPr id="6" name="Content Placeholder 5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2AA20E45-A260-943F-DA50-27FBC0424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470"/>
            <a:ext cx="4607019" cy="2644770"/>
          </a:xfrm>
        </p:spPr>
      </p:pic>
    </p:spTree>
    <p:extLst>
      <p:ext uri="{BB962C8B-B14F-4D97-AF65-F5344CB8AC3E}">
        <p14:creationId xmlns:p14="http://schemas.microsoft.com/office/powerpoint/2010/main" val="2049865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7.6|8.2|1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20896</TotalTime>
  <Words>3212</Words>
  <Application>Microsoft Office PowerPoint</Application>
  <PresentationFormat>On-screen Show (16:9)</PresentationFormat>
  <Paragraphs>529</Paragraphs>
  <Slides>41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Comic Sans MS</vt:lpstr>
      <vt:lpstr>Helvetica</vt:lpstr>
      <vt:lpstr>Verdana</vt:lpstr>
      <vt:lpstr>Wingdings</vt:lpstr>
      <vt:lpstr>Default Design</vt:lpstr>
      <vt:lpstr>Presentation</vt:lpstr>
      <vt:lpstr>Packager Shell Object</vt:lpstr>
      <vt:lpstr>v</vt:lpstr>
      <vt:lpstr>Today’s talk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Margin of Exposure (MOE)</vt:lpstr>
      <vt:lpstr>Comparison of MOE Values Derived Using Carcinogenicity and Mutagenicity Dose-Response Data</vt:lpstr>
      <vt:lpstr>“Quant” Working Group Members</vt:lpstr>
      <vt:lpstr>Overview of Sub-group Topics</vt:lpstr>
      <vt:lpstr>New Paradigm Quantitative dose-response analysis for risk assessment and regulatory decision-making</vt:lpstr>
      <vt:lpstr>PowerPoint Presentation</vt:lpstr>
      <vt:lpstr>PowerPoint Presentation</vt:lpstr>
      <vt:lpstr>IVIVE Outline</vt:lpstr>
      <vt:lpstr>Mammalian assays for in vitro genotoxicity assessment</vt:lpstr>
      <vt:lpstr>Toxicokinetic Models Supporting Interpretation of in vitro Data</vt:lpstr>
      <vt:lpstr>Toxicokinetic Models Supporting Interpretation of in vitro Data</vt:lpstr>
      <vt:lpstr>Simplified IVIVE Models Allow for Broader Implementation</vt:lpstr>
      <vt:lpstr> High-Throughput Toxicokinetics IVIVE Approach for Genotoxicity Assessment</vt:lpstr>
      <vt:lpstr>PowerPoint Presentation</vt:lpstr>
      <vt:lpstr>Advanced in vitro Systems for Genotoxicity Assessment</vt:lpstr>
      <vt:lpstr>Uncertainties &amp; Limitations Associated with in vitro Data</vt:lpstr>
      <vt:lpstr>Risk Assessment Applications</vt:lpstr>
      <vt:lpstr>IWGT 2022  Consensus Statements – In Vitro Sub-group Marc Beal, Health Canada Group chaired by Paul White, George Johnson. Rapporteur Andreas Zeller.</vt:lpstr>
      <vt:lpstr>IWGT Consensus Summary</vt:lpstr>
      <vt:lpstr>IWGT Consensus Summary</vt:lpstr>
      <vt:lpstr>Data analysis exercise. </vt:lpstr>
      <vt:lpstr>BMD is preferable to a no observed effect level (NOEL) for most instances</vt:lpstr>
      <vt:lpstr>Hardy et al., 2016. EFSA.  Update: use of the benchmark dose approach in risk assessment. https://efsa.onlinelibrary.wiley.com/doi/epdf/10.2903/j.efsa.2017.4658</vt:lpstr>
      <vt:lpstr>Data analysis exercise. </vt:lpstr>
      <vt:lpstr>3.Data.Covariate</vt:lpstr>
      <vt:lpstr>PowerPoint Presentation</vt:lpstr>
    </vt:vector>
  </TitlesOfParts>
  <Company>Swansea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Wales Swansea</dc:creator>
  <cp:lastModifiedBy>George Johnson</cp:lastModifiedBy>
  <cp:revision>2864</cp:revision>
  <dcterms:created xsi:type="dcterms:W3CDTF">2007-09-06T14:23:31Z</dcterms:created>
  <dcterms:modified xsi:type="dcterms:W3CDTF">2023-06-15T08:33:45Z</dcterms:modified>
</cp:coreProperties>
</file>